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7" r:id="rId5"/>
    <p:sldId id="259" r:id="rId6"/>
    <p:sldId id="266" r:id="rId7"/>
    <p:sldId id="268" r:id="rId8"/>
    <p:sldId id="261" r:id="rId9"/>
    <p:sldId id="269" r:id="rId10"/>
    <p:sldId id="270" r:id="rId11"/>
    <p:sldId id="262" r:id="rId12"/>
    <p:sldId id="271" r:id="rId13"/>
    <p:sldId id="272" r:id="rId14"/>
    <p:sldId id="263" r:id="rId15"/>
    <p:sldId id="274" r:id="rId16"/>
    <p:sldId id="275" r:id="rId17"/>
    <p:sldId id="277" r:id="rId18"/>
    <p:sldId id="279" r:id="rId19"/>
    <p:sldId id="280"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3F85C9-7307-4B06-8371-7AC4DF77D3F4}" type="doc">
      <dgm:prSet loTypeId="urn:microsoft.com/office/officeart/2005/8/layout/default#1" loCatId="list" qsTypeId="urn:microsoft.com/office/officeart/2005/8/quickstyle/3d4" qsCatId="3D" csTypeId="urn:microsoft.com/office/officeart/2005/8/colors/colorful2" csCatId="colorful" phldr="1"/>
      <dgm:spPr/>
      <dgm:t>
        <a:bodyPr/>
        <a:lstStyle/>
        <a:p>
          <a:endParaRPr lang="ru-RU"/>
        </a:p>
      </dgm:t>
    </dgm:pt>
    <dgm:pt modelId="{7EE87D9A-EDDC-4E91-868C-862534FBBB6A}">
      <dgm:prSet phldrT="[Текст]" custT="1"/>
      <dgm:spPr/>
      <dgm:t>
        <a:bodyPr/>
        <a:lstStyle/>
        <a:p>
          <a:pPr algn="ctr"/>
          <a:r>
            <a:rPr lang="kk-KZ" sz="1800" b="1" dirty="0" smtClean="0">
              <a:effectLst>
                <a:outerShdw blurRad="38100" dist="38100" dir="2700000" algn="tl">
                  <a:srgbClr val="000000">
                    <a:alpha val="43137"/>
                  </a:srgbClr>
                </a:outerShdw>
              </a:effectLst>
              <a:latin typeface="Georgia" pitchFamily="18" charset="0"/>
            </a:rPr>
            <a:t>аудиттің арнайы баптары бойынша ресурстар, сəйкес тəжірибелері бар топ мүшелерін қатыстыру немесе күрделі мəселелер бойынша сарапшыларды тарту</a:t>
          </a:r>
          <a:endParaRPr lang="ru-RU" sz="1800" b="1" dirty="0">
            <a:effectLst>
              <a:outerShdw blurRad="38100" dist="38100" dir="2700000" algn="tl">
                <a:srgbClr val="000000">
                  <a:alpha val="43137"/>
                </a:srgbClr>
              </a:outerShdw>
            </a:effectLst>
            <a:latin typeface="Georgia" pitchFamily="18" charset="0"/>
          </a:endParaRPr>
        </a:p>
      </dgm:t>
    </dgm:pt>
    <dgm:pt modelId="{0FAECC82-61E4-4846-958A-24C82E6B862C}" type="parTrans" cxnId="{73AEFF06-4807-41A1-9A54-A4E74B6A7FEB}">
      <dgm:prSet/>
      <dgm:spPr/>
      <dgm:t>
        <a:bodyPr/>
        <a:lstStyle/>
        <a:p>
          <a:endParaRPr lang="ru-RU"/>
        </a:p>
      </dgm:t>
    </dgm:pt>
    <dgm:pt modelId="{73F61D0A-74E0-4F9C-9A2E-4CD5E6EB6BC0}" type="sibTrans" cxnId="{73AEFF06-4807-41A1-9A54-A4E74B6A7FEB}">
      <dgm:prSet/>
      <dgm:spPr/>
      <dgm:t>
        <a:bodyPr/>
        <a:lstStyle/>
        <a:p>
          <a:endParaRPr lang="ru-RU"/>
        </a:p>
      </dgm:t>
    </dgm:pt>
    <dgm:pt modelId="{D9D866C0-F26C-4BB8-8445-81EAE289FDE8}">
      <dgm:prSet phldrT="[Текст]" custT="1"/>
      <dgm:spPr/>
      <dgm:t>
        <a:bodyPr/>
        <a:lstStyle/>
        <a:p>
          <a:pPr algn="ctr"/>
          <a:r>
            <a:rPr lang="kk-KZ" sz="1800" b="1" dirty="0" smtClean="0">
              <a:effectLst>
                <a:outerShdw blurRad="38100" dist="38100" dir="2700000" algn="tl">
                  <a:srgbClr val="000000">
                    <a:alpha val="43137"/>
                  </a:srgbClr>
                </a:outerShdw>
              </a:effectLst>
              <a:latin typeface="Georgia" pitchFamily="18" charset="0"/>
            </a:rPr>
            <a:t>аудиттің арнайы баптары бойынша ресурстарды бөлу, түгендеуге тағайындалған топ мүшелерінің, материалдардың орналасу орны бойынша саны, басқа аудиторлар жұмысын шолу ауқымы</a:t>
          </a:r>
          <a:endParaRPr lang="ru-RU" sz="1800" b="1" dirty="0">
            <a:effectLst>
              <a:outerShdw blurRad="38100" dist="38100" dir="2700000" algn="tl">
                <a:srgbClr val="000000">
                  <a:alpha val="43137"/>
                </a:srgbClr>
              </a:outerShdw>
            </a:effectLst>
            <a:latin typeface="Georgia" pitchFamily="18" charset="0"/>
          </a:endParaRPr>
        </a:p>
      </dgm:t>
    </dgm:pt>
    <dgm:pt modelId="{FB4F8F57-83DF-43A8-8F05-A60D0E6351FC}" type="parTrans" cxnId="{29024C23-84B8-4724-9687-8A46F91C84EB}">
      <dgm:prSet/>
      <dgm:spPr/>
      <dgm:t>
        <a:bodyPr/>
        <a:lstStyle/>
        <a:p>
          <a:endParaRPr lang="ru-RU"/>
        </a:p>
      </dgm:t>
    </dgm:pt>
    <dgm:pt modelId="{1D158A68-8DD2-4A7E-9C71-A0744D735BC7}" type="sibTrans" cxnId="{29024C23-84B8-4724-9687-8A46F91C84EB}">
      <dgm:prSet/>
      <dgm:spPr/>
      <dgm:t>
        <a:bodyPr/>
        <a:lstStyle/>
        <a:p>
          <a:endParaRPr lang="ru-RU"/>
        </a:p>
      </dgm:t>
    </dgm:pt>
    <dgm:pt modelId="{CFF98995-B236-43CC-AE8C-9F4F3061D514}">
      <dgm:prSet phldrT="[Текст]" custT="1"/>
      <dgm:spPr/>
      <dgm:t>
        <a:bodyPr/>
        <a:lstStyle/>
        <a:p>
          <a:pPr algn="ctr"/>
          <a:r>
            <a:rPr lang="ru-RU" sz="1800" b="1" dirty="0" smtClean="0">
              <a:effectLst>
                <a:outerShdw blurRad="38100" dist="38100" dir="2700000" algn="tl">
                  <a:srgbClr val="000000">
                    <a:alpha val="43137"/>
                  </a:srgbClr>
                </a:outerShdw>
              </a:effectLst>
              <a:latin typeface="Georgia" pitchFamily="18" charset="0"/>
            </a:rPr>
            <a:t>бұл ресурстарды қолдану мерзімдері</a:t>
          </a:r>
          <a:endParaRPr lang="ru-RU" sz="1800" b="1" dirty="0">
            <a:effectLst>
              <a:outerShdw blurRad="38100" dist="38100" dir="2700000" algn="tl">
                <a:srgbClr val="000000">
                  <a:alpha val="43137"/>
                </a:srgbClr>
              </a:outerShdw>
            </a:effectLst>
            <a:latin typeface="Georgia" pitchFamily="18" charset="0"/>
          </a:endParaRPr>
        </a:p>
      </dgm:t>
    </dgm:pt>
    <dgm:pt modelId="{98639E30-0337-4290-A7E8-4E1DBC99CA2E}" type="parTrans" cxnId="{67E6654B-67B5-41B3-B333-148285BBADFD}">
      <dgm:prSet/>
      <dgm:spPr/>
      <dgm:t>
        <a:bodyPr/>
        <a:lstStyle/>
        <a:p>
          <a:endParaRPr lang="ru-RU"/>
        </a:p>
      </dgm:t>
    </dgm:pt>
    <dgm:pt modelId="{DE6D8B72-7008-43C5-AB17-C91B9EC8FE05}" type="sibTrans" cxnId="{67E6654B-67B5-41B3-B333-148285BBADFD}">
      <dgm:prSet/>
      <dgm:spPr/>
      <dgm:t>
        <a:bodyPr/>
        <a:lstStyle/>
        <a:p>
          <a:endParaRPr lang="ru-RU"/>
        </a:p>
      </dgm:t>
    </dgm:pt>
    <dgm:pt modelId="{653F1301-FDB2-4395-856F-7B94DDC524BC}">
      <dgm:prSet phldrT="[Текст]" custT="1"/>
      <dgm:spPr/>
      <dgm:t>
        <a:bodyPr/>
        <a:lstStyle/>
        <a:p>
          <a:pPr algn="ctr"/>
          <a:r>
            <a:rPr lang="ru-RU" sz="1800" b="1" dirty="0" smtClean="0">
              <a:effectLst>
                <a:outerShdw blurRad="38100" dist="38100" dir="2700000" algn="tl">
                  <a:srgbClr val="000000">
                    <a:alpha val="43137"/>
                  </a:srgbClr>
                </a:outerShdw>
              </a:effectLst>
              <a:latin typeface="Georgia" pitchFamily="18" charset="0"/>
            </a:rPr>
            <a:t>бұл ресурстарды басқару, бағыттау жəне бақылау жүргізілуі, мысалы брифинг немесе дебрифинг өткізу</a:t>
          </a:r>
          <a:endParaRPr lang="ru-RU" sz="1800" b="1" dirty="0">
            <a:effectLst>
              <a:outerShdw blurRad="38100" dist="38100" dir="2700000" algn="tl">
                <a:srgbClr val="000000">
                  <a:alpha val="43137"/>
                </a:srgbClr>
              </a:outerShdw>
            </a:effectLst>
            <a:latin typeface="Georgia" pitchFamily="18" charset="0"/>
          </a:endParaRPr>
        </a:p>
      </dgm:t>
    </dgm:pt>
    <dgm:pt modelId="{551420B9-52D9-436E-BE53-E7AF91B63469}" type="parTrans" cxnId="{E88DD743-966F-4C28-A71A-E925016401E9}">
      <dgm:prSet/>
      <dgm:spPr/>
      <dgm:t>
        <a:bodyPr/>
        <a:lstStyle/>
        <a:p>
          <a:endParaRPr lang="ru-RU"/>
        </a:p>
      </dgm:t>
    </dgm:pt>
    <dgm:pt modelId="{19FAAE38-C3C8-4858-8AF3-6AACFEE4C8AF}" type="sibTrans" cxnId="{E88DD743-966F-4C28-A71A-E925016401E9}">
      <dgm:prSet/>
      <dgm:spPr/>
      <dgm:t>
        <a:bodyPr/>
        <a:lstStyle/>
        <a:p>
          <a:endParaRPr lang="ru-RU"/>
        </a:p>
      </dgm:t>
    </dgm:pt>
    <dgm:pt modelId="{352D799B-F168-4901-8042-B752F4DF77F6}" type="pres">
      <dgm:prSet presAssocID="{893F85C9-7307-4B06-8371-7AC4DF77D3F4}" presName="diagram" presStyleCnt="0">
        <dgm:presLayoutVars>
          <dgm:dir/>
          <dgm:resizeHandles val="exact"/>
        </dgm:presLayoutVars>
      </dgm:prSet>
      <dgm:spPr/>
      <dgm:t>
        <a:bodyPr/>
        <a:lstStyle/>
        <a:p>
          <a:endParaRPr lang="ru-RU"/>
        </a:p>
      </dgm:t>
    </dgm:pt>
    <dgm:pt modelId="{4723C9AD-0B24-4C9A-9722-DCC54779EBCA}" type="pres">
      <dgm:prSet presAssocID="{7EE87D9A-EDDC-4E91-868C-862534FBBB6A}" presName="node" presStyleLbl="node1" presStyleIdx="0" presStyleCnt="4">
        <dgm:presLayoutVars>
          <dgm:bulletEnabled val="1"/>
        </dgm:presLayoutVars>
      </dgm:prSet>
      <dgm:spPr/>
      <dgm:t>
        <a:bodyPr/>
        <a:lstStyle/>
        <a:p>
          <a:endParaRPr lang="ru-RU"/>
        </a:p>
      </dgm:t>
    </dgm:pt>
    <dgm:pt modelId="{C3D6FBFF-379B-4119-8DB2-6666607A6AA0}" type="pres">
      <dgm:prSet presAssocID="{73F61D0A-74E0-4F9C-9A2E-4CD5E6EB6BC0}" presName="sibTrans" presStyleCnt="0"/>
      <dgm:spPr/>
    </dgm:pt>
    <dgm:pt modelId="{692AB419-4D6E-41E4-87DB-0FF178738EA8}" type="pres">
      <dgm:prSet presAssocID="{D9D866C0-F26C-4BB8-8445-81EAE289FDE8}" presName="node" presStyleLbl="node1" presStyleIdx="1" presStyleCnt="4">
        <dgm:presLayoutVars>
          <dgm:bulletEnabled val="1"/>
        </dgm:presLayoutVars>
      </dgm:prSet>
      <dgm:spPr/>
      <dgm:t>
        <a:bodyPr/>
        <a:lstStyle/>
        <a:p>
          <a:endParaRPr lang="ru-RU"/>
        </a:p>
      </dgm:t>
    </dgm:pt>
    <dgm:pt modelId="{39C2D950-3083-4548-BD53-9A4242EE84EC}" type="pres">
      <dgm:prSet presAssocID="{1D158A68-8DD2-4A7E-9C71-A0744D735BC7}" presName="sibTrans" presStyleCnt="0"/>
      <dgm:spPr/>
    </dgm:pt>
    <dgm:pt modelId="{B25A05E1-77C2-4FFD-85E9-ABA1477D325E}" type="pres">
      <dgm:prSet presAssocID="{CFF98995-B236-43CC-AE8C-9F4F3061D514}" presName="node" presStyleLbl="node1" presStyleIdx="2" presStyleCnt="4">
        <dgm:presLayoutVars>
          <dgm:bulletEnabled val="1"/>
        </dgm:presLayoutVars>
      </dgm:prSet>
      <dgm:spPr/>
      <dgm:t>
        <a:bodyPr/>
        <a:lstStyle/>
        <a:p>
          <a:endParaRPr lang="ru-RU"/>
        </a:p>
      </dgm:t>
    </dgm:pt>
    <dgm:pt modelId="{AB2167C2-CBA5-4B26-9FD5-D84CC1D04FB4}" type="pres">
      <dgm:prSet presAssocID="{DE6D8B72-7008-43C5-AB17-C91B9EC8FE05}" presName="sibTrans" presStyleCnt="0"/>
      <dgm:spPr/>
    </dgm:pt>
    <dgm:pt modelId="{61B82D59-B26F-4EB4-9DE2-17201A0E3C5B}" type="pres">
      <dgm:prSet presAssocID="{653F1301-FDB2-4395-856F-7B94DDC524BC}" presName="node" presStyleLbl="node1" presStyleIdx="3" presStyleCnt="4">
        <dgm:presLayoutVars>
          <dgm:bulletEnabled val="1"/>
        </dgm:presLayoutVars>
      </dgm:prSet>
      <dgm:spPr/>
      <dgm:t>
        <a:bodyPr/>
        <a:lstStyle/>
        <a:p>
          <a:endParaRPr lang="ru-RU"/>
        </a:p>
      </dgm:t>
    </dgm:pt>
  </dgm:ptLst>
  <dgm:cxnLst>
    <dgm:cxn modelId="{801630AF-F473-49BB-8335-4A74CB2F90DF}" type="presOf" srcId="{893F85C9-7307-4B06-8371-7AC4DF77D3F4}" destId="{352D799B-F168-4901-8042-B752F4DF77F6}" srcOrd="0" destOrd="0" presId="urn:microsoft.com/office/officeart/2005/8/layout/default#1"/>
    <dgm:cxn modelId="{B09C8BD1-2715-41EF-9890-9440AF00702A}" type="presOf" srcId="{7EE87D9A-EDDC-4E91-868C-862534FBBB6A}" destId="{4723C9AD-0B24-4C9A-9722-DCC54779EBCA}" srcOrd="0" destOrd="0" presId="urn:microsoft.com/office/officeart/2005/8/layout/default#1"/>
    <dgm:cxn modelId="{29024C23-84B8-4724-9687-8A46F91C84EB}" srcId="{893F85C9-7307-4B06-8371-7AC4DF77D3F4}" destId="{D9D866C0-F26C-4BB8-8445-81EAE289FDE8}" srcOrd="1" destOrd="0" parTransId="{FB4F8F57-83DF-43A8-8F05-A60D0E6351FC}" sibTransId="{1D158A68-8DD2-4A7E-9C71-A0744D735BC7}"/>
    <dgm:cxn modelId="{04B03D04-1067-49A3-9281-C4EE065D6AF0}" type="presOf" srcId="{CFF98995-B236-43CC-AE8C-9F4F3061D514}" destId="{B25A05E1-77C2-4FFD-85E9-ABA1477D325E}" srcOrd="0" destOrd="0" presId="urn:microsoft.com/office/officeart/2005/8/layout/default#1"/>
    <dgm:cxn modelId="{9225DC4B-E084-4C05-8BB4-0F180F26F6C0}" type="presOf" srcId="{D9D866C0-F26C-4BB8-8445-81EAE289FDE8}" destId="{692AB419-4D6E-41E4-87DB-0FF178738EA8}" srcOrd="0" destOrd="0" presId="urn:microsoft.com/office/officeart/2005/8/layout/default#1"/>
    <dgm:cxn modelId="{67E6654B-67B5-41B3-B333-148285BBADFD}" srcId="{893F85C9-7307-4B06-8371-7AC4DF77D3F4}" destId="{CFF98995-B236-43CC-AE8C-9F4F3061D514}" srcOrd="2" destOrd="0" parTransId="{98639E30-0337-4290-A7E8-4E1DBC99CA2E}" sibTransId="{DE6D8B72-7008-43C5-AB17-C91B9EC8FE05}"/>
    <dgm:cxn modelId="{2F8953B7-F51D-4C31-8073-0A288F586630}" type="presOf" srcId="{653F1301-FDB2-4395-856F-7B94DDC524BC}" destId="{61B82D59-B26F-4EB4-9DE2-17201A0E3C5B}" srcOrd="0" destOrd="0" presId="urn:microsoft.com/office/officeart/2005/8/layout/default#1"/>
    <dgm:cxn modelId="{73AEFF06-4807-41A1-9A54-A4E74B6A7FEB}" srcId="{893F85C9-7307-4B06-8371-7AC4DF77D3F4}" destId="{7EE87D9A-EDDC-4E91-868C-862534FBBB6A}" srcOrd="0" destOrd="0" parTransId="{0FAECC82-61E4-4846-958A-24C82E6B862C}" sibTransId="{73F61D0A-74E0-4F9C-9A2E-4CD5E6EB6BC0}"/>
    <dgm:cxn modelId="{E88DD743-966F-4C28-A71A-E925016401E9}" srcId="{893F85C9-7307-4B06-8371-7AC4DF77D3F4}" destId="{653F1301-FDB2-4395-856F-7B94DDC524BC}" srcOrd="3" destOrd="0" parTransId="{551420B9-52D9-436E-BE53-E7AF91B63469}" sibTransId="{19FAAE38-C3C8-4858-8AF3-6AACFEE4C8AF}"/>
    <dgm:cxn modelId="{77F638F2-6728-491C-8091-A954F520DCED}" type="presParOf" srcId="{352D799B-F168-4901-8042-B752F4DF77F6}" destId="{4723C9AD-0B24-4C9A-9722-DCC54779EBCA}" srcOrd="0" destOrd="0" presId="urn:microsoft.com/office/officeart/2005/8/layout/default#1"/>
    <dgm:cxn modelId="{00E6D894-51EB-4E50-BEA0-4DEF086AD993}" type="presParOf" srcId="{352D799B-F168-4901-8042-B752F4DF77F6}" destId="{C3D6FBFF-379B-4119-8DB2-6666607A6AA0}" srcOrd="1" destOrd="0" presId="urn:microsoft.com/office/officeart/2005/8/layout/default#1"/>
    <dgm:cxn modelId="{FFB138B0-8E65-4995-8FC3-0595F0D789F6}" type="presParOf" srcId="{352D799B-F168-4901-8042-B752F4DF77F6}" destId="{692AB419-4D6E-41E4-87DB-0FF178738EA8}" srcOrd="2" destOrd="0" presId="urn:microsoft.com/office/officeart/2005/8/layout/default#1"/>
    <dgm:cxn modelId="{471BCAA7-5F66-413D-BF08-1C8338B7731E}" type="presParOf" srcId="{352D799B-F168-4901-8042-B752F4DF77F6}" destId="{39C2D950-3083-4548-BD53-9A4242EE84EC}" srcOrd="3" destOrd="0" presId="urn:microsoft.com/office/officeart/2005/8/layout/default#1"/>
    <dgm:cxn modelId="{DA31E435-2141-4623-8009-76B5B84D725B}" type="presParOf" srcId="{352D799B-F168-4901-8042-B752F4DF77F6}" destId="{B25A05E1-77C2-4FFD-85E9-ABA1477D325E}" srcOrd="4" destOrd="0" presId="urn:microsoft.com/office/officeart/2005/8/layout/default#1"/>
    <dgm:cxn modelId="{74E06063-2AC3-4B55-B408-BC8EFC8A659F}" type="presParOf" srcId="{352D799B-F168-4901-8042-B752F4DF77F6}" destId="{AB2167C2-CBA5-4B26-9FD5-D84CC1D04FB4}" srcOrd="5" destOrd="0" presId="urn:microsoft.com/office/officeart/2005/8/layout/default#1"/>
    <dgm:cxn modelId="{8B08C9C5-06C7-4827-B0FD-4EA48BAE69A7}" type="presParOf" srcId="{352D799B-F168-4901-8042-B752F4DF77F6}" destId="{61B82D59-B26F-4EB4-9DE2-17201A0E3C5B}"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94508-F1AA-46FB-B7FC-A3E1FBB1E688}" type="doc">
      <dgm:prSet loTypeId="urn:microsoft.com/office/officeart/2005/8/layout/process2" loCatId="process" qsTypeId="urn:microsoft.com/office/officeart/2005/8/quickstyle/3d4" qsCatId="3D" csTypeId="urn:microsoft.com/office/officeart/2005/8/colors/colorful2" csCatId="colorful" phldr="1"/>
      <dgm:spPr/>
    </dgm:pt>
    <dgm:pt modelId="{49DF523B-48AC-473B-812D-D1FD32C02FCE}">
      <dgm:prSet phldrT="[Текст]" custT="1"/>
      <dgm:spPr/>
      <dgm:t>
        <a:bodyPr/>
        <a:lstStyle/>
        <a:p>
          <a:r>
            <a:rPr lang="kk-KZ" sz="2000" b="1" dirty="0" smtClean="0">
              <a:solidFill>
                <a:srgbClr val="7030A0"/>
              </a:solidFill>
              <a:effectLst/>
              <a:latin typeface="Georgia" pitchFamily="18" charset="0"/>
            </a:rPr>
            <a:t>Экономикалық субъектінің ұсыныс-хаты</a:t>
          </a:r>
          <a:endParaRPr lang="ru-RU" sz="2000" b="1" dirty="0">
            <a:solidFill>
              <a:srgbClr val="7030A0"/>
            </a:solidFill>
            <a:effectLst/>
            <a:latin typeface="Georgia" pitchFamily="18" charset="0"/>
          </a:endParaRPr>
        </a:p>
      </dgm:t>
    </dgm:pt>
    <dgm:pt modelId="{581B6FCC-3E4E-4209-A31E-F7449353F78B}" type="parTrans" cxnId="{78091A68-2FE1-4E11-9844-B46233ABBC20}">
      <dgm:prSet/>
      <dgm:spPr/>
      <dgm:t>
        <a:bodyPr/>
        <a:lstStyle/>
        <a:p>
          <a:endParaRPr lang="ru-RU"/>
        </a:p>
      </dgm:t>
    </dgm:pt>
    <dgm:pt modelId="{324C3AEF-FE81-4436-8D32-1F443A325675}" type="sibTrans" cxnId="{78091A68-2FE1-4E11-9844-B46233ABBC20}">
      <dgm:prSet custT="1"/>
      <dgm:spPr/>
      <dgm:t>
        <a:bodyPr/>
        <a:lstStyle/>
        <a:p>
          <a:endParaRPr lang="ru-RU" sz="2000" b="1" dirty="0">
            <a:solidFill>
              <a:srgbClr val="7030A0"/>
            </a:solidFill>
            <a:effectLst/>
            <a:latin typeface="Georgia" pitchFamily="18" charset="0"/>
          </a:endParaRPr>
        </a:p>
      </dgm:t>
    </dgm:pt>
    <dgm:pt modelId="{D6F53D20-C016-4C3A-83F4-55F458F6BCEF}">
      <dgm:prSet phldrT="[Текст]" custT="1"/>
      <dgm:spPr/>
      <dgm:t>
        <a:bodyPr/>
        <a:lstStyle/>
        <a:p>
          <a:r>
            <a:rPr lang="kk-KZ" sz="2000" b="1" dirty="0" smtClean="0">
              <a:solidFill>
                <a:srgbClr val="7030A0"/>
              </a:solidFill>
              <a:effectLst/>
              <a:latin typeface="Georgia" pitchFamily="18" charset="0"/>
            </a:rPr>
            <a:t>Аудитті жүргізу туралы хат (міндет-хат)</a:t>
          </a:r>
          <a:endParaRPr lang="ru-RU" sz="2000" b="1" dirty="0">
            <a:solidFill>
              <a:srgbClr val="7030A0"/>
            </a:solidFill>
            <a:effectLst/>
            <a:latin typeface="Georgia" pitchFamily="18" charset="0"/>
          </a:endParaRPr>
        </a:p>
      </dgm:t>
    </dgm:pt>
    <dgm:pt modelId="{D38419D8-867D-410E-B7A6-BD1F6FCA2994}" type="parTrans" cxnId="{E275ECCB-5180-4EFA-9080-7361FF2871E5}">
      <dgm:prSet/>
      <dgm:spPr/>
      <dgm:t>
        <a:bodyPr/>
        <a:lstStyle/>
        <a:p>
          <a:endParaRPr lang="ru-RU"/>
        </a:p>
      </dgm:t>
    </dgm:pt>
    <dgm:pt modelId="{E6BAB1C8-1A0E-4836-9863-7CA6F1BB26DC}" type="sibTrans" cxnId="{E275ECCB-5180-4EFA-9080-7361FF2871E5}">
      <dgm:prSet custT="1"/>
      <dgm:spPr/>
      <dgm:t>
        <a:bodyPr/>
        <a:lstStyle/>
        <a:p>
          <a:endParaRPr lang="ru-RU" sz="2000" b="1" dirty="0">
            <a:solidFill>
              <a:srgbClr val="7030A0"/>
            </a:solidFill>
            <a:effectLst/>
            <a:latin typeface="Georgia" pitchFamily="18" charset="0"/>
          </a:endParaRPr>
        </a:p>
      </dgm:t>
    </dgm:pt>
    <dgm:pt modelId="{7B80853F-379B-469A-8442-1A5FE7F93EDD}">
      <dgm:prSet phldrT="[Текст]" custT="1"/>
      <dgm:spPr/>
      <dgm:t>
        <a:bodyPr/>
        <a:lstStyle/>
        <a:p>
          <a:r>
            <a:rPr lang="kk-KZ" sz="2000" b="1" dirty="0" smtClean="0">
              <a:solidFill>
                <a:srgbClr val="7030A0"/>
              </a:solidFill>
              <a:effectLst/>
              <a:latin typeface="Georgia" pitchFamily="18" charset="0"/>
            </a:rPr>
            <a:t>Алдын-ала жоспарлау</a:t>
          </a:r>
          <a:endParaRPr lang="ru-RU" sz="2000" b="1" dirty="0">
            <a:solidFill>
              <a:srgbClr val="7030A0"/>
            </a:solidFill>
            <a:effectLst/>
            <a:latin typeface="Georgia" pitchFamily="18" charset="0"/>
          </a:endParaRPr>
        </a:p>
      </dgm:t>
    </dgm:pt>
    <dgm:pt modelId="{FA54535C-94DD-4CA1-B600-A4CB10AF2BED}" type="parTrans" cxnId="{C9CC70A2-6F2D-4A93-A306-F673D0854B8E}">
      <dgm:prSet/>
      <dgm:spPr/>
      <dgm:t>
        <a:bodyPr/>
        <a:lstStyle/>
        <a:p>
          <a:endParaRPr lang="ru-RU"/>
        </a:p>
      </dgm:t>
    </dgm:pt>
    <dgm:pt modelId="{03B2E9EA-A1D3-4DF9-83FB-B67E0AAC1CD7}" type="sibTrans" cxnId="{C9CC70A2-6F2D-4A93-A306-F673D0854B8E}">
      <dgm:prSet custT="1"/>
      <dgm:spPr/>
      <dgm:t>
        <a:bodyPr/>
        <a:lstStyle/>
        <a:p>
          <a:endParaRPr lang="ru-RU" sz="2000" b="1" dirty="0">
            <a:solidFill>
              <a:srgbClr val="7030A0"/>
            </a:solidFill>
            <a:effectLst/>
            <a:latin typeface="Georgia" pitchFamily="18" charset="0"/>
          </a:endParaRPr>
        </a:p>
      </dgm:t>
    </dgm:pt>
    <dgm:pt modelId="{98C00FC7-FE5F-4288-9804-14397F126DF4}">
      <dgm:prSet phldrT="[Текст]" custT="1"/>
      <dgm:spPr/>
      <dgm:t>
        <a:bodyPr/>
        <a:lstStyle/>
        <a:p>
          <a:r>
            <a:rPr lang="kk-KZ" sz="2000" b="1" dirty="0" smtClean="0">
              <a:solidFill>
                <a:srgbClr val="7030A0"/>
              </a:solidFill>
              <a:effectLst/>
              <a:latin typeface="Georgia" pitchFamily="18" charset="0"/>
            </a:rPr>
            <a:t>Аудиторлық қызметтерді жүргізу туралы келісім</a:t>
          </a:r>
          <a:endParaRPr lang="ru-RU" sz="2000" b="1" dirty="0">
            <a:solidFill>
              <a:srgbClr val="7030A0"/>
            </a:solidFill>
            <a:effectLst/>
            <a:latin typeface="Georgia" pitchFamily="18" charset="0"/>
          </a:endParaRPr>
        </a:p>
      </dgm:t>
    </dgm:pt>
    <dgm:pt modelId="{08436471-1416-474F-BC6F-93057A69EAC3}" type="parTrans" cxnId="{845271EC-7E66-4D28-A157-C996B0E76218}">
      <dgm:prSet/>
      <dgm:spPr/>
      <dgm:t>
        <a:bodyPr/>
        <a:lstStyle/>
        <a:p>
          <a:endParaRPr lang="ru-RU"/>
        </a:p>
      </dgm:t>
    </dgm:pt>
    <dgm:pt modelId="{2A5ED708-6B2C-4813-895B-D6E6A29591E7}" type="sibTrans" cxnId="{845271EC-7E66-4D28-A157-C996B0E76218}">
      <dgm:prSet custT="1"/>
      <dgm:spPr/>
      <dgm:t>
        <a:bodyPr/>
        <a:lstStyle/>
        <a:p>
          <a:endParaRPr lang="ru-RU" sz="2000" b="1" dirty="0">
            <a:solidFill>
              <a:srgbClr val="7030A0"/>
            </a:solidFill>
            <a:effectLst/>
            <a:latin typeface="Georgia" pitchFamily="18" charset="0"/>
          </a:endParaRPr>
        </a:p>
      </dgm:t>
    </dgm:pt>
    <dgm:pt modelId="{E00CA7E0-4DA0-4B66-B843-37D5E42CA969}">
      <dgm:prSet phldrT="[Текст]" custT="1"/>
      <dgm:spPr/>
      <dgm:t>
        <a:bodyPr/>
        <a:lstStyle/>
        <a:p>
          <a:r>
            <a:rPr lang="kk-KZ" sz="2000" b="1" dirty="0" smtClean="0">
              <a:solidFill>
                <a:srgbClr val="7030A0"/>
              </a:solidFill>
              <a:effectLst/>
              <a:latin typeface="Georgia" pitchFamily="18" charset="0"/>
            </a:rPr>
            <a:t>Аудиттің жалпы бағдарламасы</a:t>
          </a:r>
          <a:endParaRPr lang="ru-RU" sz="2000" b="1" dirty="0">
            <a:solidFill>
              <a:srgbClr val="7030A0"/>
            </a:solidFill>
            <a:effectLst/>
            <a:latin typeface="Georgia" pitchFamily="18" charset="0"/>
          </a:endParaRPr>
        </a:p>
      </dgm:t>
    </dgm:pt>
    <dgm:pt modelId="{D11998D7-16BA-4B71-8EB8-4574E8DD2013}" type="parTrans" cxnId="{537FB450-36DE-4CF8-8E7C-DC322D988451}">
      <dgm:prSet/>
      <dgm:spPr/>
      <dgm:t>
        <a:bodyPr/>
        <a:lstStyle/>
        <a:p>
          <a:endParaRPr lang="ru-RU"/>
        </a:p>
      </dgm:t>
    </dgm:pt>
    <dgm:pt modelId="{69441B9B-0D36-4DC7-A3AC-25589BE6BE99}" type="sibTrans" cxnId="{537FB450-36DE-4CF8-8E7C-DC322D988451}">
      <dgm:prSet custT="1"/>
      <dgm:spPr/>
      <dgm:t>
        <a:bodyPr/>
        <a:lstStyle/>
        <a:p>
          <a:endParaRPr lang="ru-RU" sz="2000" b="1" dirty="0">
            <a:solidFill>
              <a:srgbClr val="7030A0"/>
            </a:solidFill>
            <a:effectLst/>
            <a:latin typeface="Georgia" pitchFamily="18" charset="0"/>
          </a:endParaRPr>
        </a:p>
      </dgm:t>
    </dgm:pt>
    <dgm:pt modelId="{DFB3CDBA-6427-431C-8F67-7A057D08FA9F}">
      <dgm:prSet phldrT="[Текст]" custT="1"/>
      <dgm:spPr/>
      <dgm:t>
        <a:bodyPr/>
        <a:lstStyle/>
        <a:p>
          <a:r>
            <a:rPr lang="kk-KZ" sz="2000" b="1" dirty="0" smtClean="0">
              <a:solidFill>
                <a:srgbClr val="7030A0"/>
              </a:solidFill>
              <a:effectLst/>
              <a:latin typeface="Georgia" pitchFamily="18" charset="0"/>
            </a:rPr>
            <a:t>Аудит бағдарламасы</a:t>
          </a:r>
          <a:endParaRPr lang="ru-RU" sz="2000" b="1" dirty="0">
            <a:solidFill>
              <a:srgbClr val="7030A0"/>
            </a:solidFill>
            <a:effectLst/>
            <a:latin typeface="Georgia" pitchFamily="18" charset="0"/>
          </a:endParaRPr>
        </a:p>
      </dgm:t>
    </dgm:pt>
    <dgm:pt modelId="{BABD30DB-A257-4EA8-8A67-193706F5BF03}" type="parTrans" cxnId="{E7349173-4014-4A49-AD8A-3E707B3A3B10}">
      <dgm:prSet/>
      <dgm:spPr/>
      <dgm:t>
        <a:bodyPr/>
        <a:lstStyle/>
        <a:p>
          <a:endParaRPr lang="ru-RU"/>
        </a:p>
      </dgm:t>
    </dgm:pt>
    <dgm:pt modelId="{1B527AB1-1CC3-4673-9AAE-D77BABB322A4}" type="sibTrans" cxnId="{E7349173-4014-4A49-AD8A-3E707B3A3B10}">
      <dgm:prSet/>
      <dgm:spPr/>
      <dgm:t>
        <a:bodyPr/>
        <a:lstStyle/>
        <a:p>
          <a:endParaRPr lang="ru-RU"/>
        </a:p>
      </dgm:t>
    </dgm:pt>
    <dgm:pt modelId="{26BD7500-6F30-4A39-B8FA-E2D31854A812}" type="pres">
      <dgm:prSet presAssocID="{91F94508-F1AA-46FB-B7FC-A3E1FBB1E688}" presName="linearFlow" presStyleCnt="0">
        <dgm:presLayoutVars>
          <dgm:resizeHandles val="exact"/>
        </dgm:presLayoutVars>
      </dgm:prSet>
      <dgm:spPr/>
    </dgm:pt>
    <dgm:pt modelId="{9FD6A3CF-373F-4533-AE3D-CED519C58FE3}" type="pres">
      <dgm:prSet presAssocID="{49DF523B-48AC-473B-812D-D1FD32C02FCE}" presName="node" presStyleLbl="node1" presStyleIdx="0" presStyleCnt="6" custScaleX="219983">
        <dgm:presLayoutVars>
          <dgm:bulletEnabled val="1"/>
        </dgm:presLayoutVars>
      </dgm:prSet>
      <dgm:spPr/>
      <dgm:t>
        <a:bodyPr/>
        <a:lstStyle/>
        <a:p>
          <a:endParaRPr lang="ru-RU"/>
        </a:p>
      </dgm:t>
    </dgm:pt>
    <dgm:pt modelId="{F7307732-CB16-41B2-9931-DA5EBFD2915E}" type="pres">
      <dgm:prSet presAssocID="{324C3AEF-FE81-4436-8D32-1F443A325675}" presName="sibTrans" presStyleLbl="sibTrans2D1" presStyleIdx="0" presStyleCnt="5" custScaleX="116504"/>
      <dgm:spPr/>
      <dgm:t>
        <a:bodyPr/>
        <a:lstStyle/>
        <a:p>
          <a:endParaRPr lang="ru-RU"/>
        </a:p>
      </dgm:t>
    </dgm:pt>
    <dgm:pt modelId="{AC9C2120-6CEF-4241-8D0D-C424FD805CCD}" type="pres">
      <dgm:prSet presAssocID="{324C3AEF-FE81-4436-8D32-1F443A325675}" presName="connectorText" presStyleLbl="sibTrans2D1" presStyleIdx="0" presStyleCnt="5"/>
      <dgm:spPr/>
      <dgm:t>
        <a:bodyPr/>
        <a:lstStyle/>
        <a:p>
          <a:endParaRPr lang="ru-RU"/>
        </a:p>
      </dgm:t>
    </dgm:pt>
    <dgm:pt modelId="{EFF75892-3659-4217-8566-AA59591A3B63}" type="pres">
      <dgm:prSet presAssocID="{D6F53D20-C016-4C3A-83F4-55F458F6BCEF}" presName="node" presStyleLbl="node1" presStyleIdx="1" presStyleCnt="6" custScaleX="219983">
        <dgm:presLayoutVars>
          <dgm:bulletEnabled val="1"/>
        </dgm:presLayoutVars>
      </dgm:prSet>
      <dgm:spPr/>
      <dgm:t>
        <a:bodyPr/>
        <a:lstStyle/>
        <a:p>
          <a:endParaRPr lang="ru-RU"/>
        </a:p>
      </dgm:t>
    </dgm:pt>
    <dgm:pt modelId="{0EFC88ED-98A0-415B-AAF9-06C2108758D0}" type="pres">
      <dgm:prSet presAssocID="{E6BAB1C8-1A0E-4836-9863-7CA6F1BB26DC}" presName="sibTrans" presStyleLbl="sibTrans2D1" presStyleIdx="1" presStyleCnt="5" custScaleX="116504"/>
      <dgm:spPr/>
      <dgm:t>
        <a:bodyPr/>
        <a:lstStyle/>
        <a:p>
          <a:endParaRPr lang="ru-RU"/>
        </a:p>
      </dgm:t>
    </dgm:pt>
    <dgm:pt modelId="{B904C0F6-EF8C-45A6-8FB6-898C3C3300F2}" type="pres">
      <dgm:prSet presAssocID="{E6BAB1C8-1A0E-4836-9863-7CA6F1BB26DC}" presName="connectorText" presStyleLbl="sibTrans2D1" presStyleIdx="1" presStyleCnt="5"/>
      <dgm:spPr/>
      <dgm:t>
        <a:bodyPr/>
        <a:lstStyle/>
        <a:p>
          <a:endParaRPr lang="ru-RU"/>
        </a:p>
      </dgm:t>
    </dgm:pt>
    <dgm:pt modelId="{251F43D6-5CEC-4B40-BF15-8C7A64EA36BB}" type="pres">
      <dgm:prSet presAssocID="{7B80853F-379B-469A-8442-1A5FE7F93EDD}" presName="node" presStyleLbl="node1" presStyleIdx="2" presStyleCnt="6" custScaleX="219983">
        <dgm:presLayoutVars>
          <dgm:bulletEnabled val="1"/>
        </dgm:presLayoutVars>
      </dgm:prSet>
      <dgm:spPr/>
      <dgm:t>
        <a:bodyPr/>
        <a:lstStyle/>
        <a:p>
          <a:endParaRPr lang="ru-RU"/>
        </a:p>
      </dgm:t>
    </dgm:pt>
    <dgm:pt modelId="{77BB09FD-AF80-4D60-B005-E29D8B59125F}" type="pres">
      <dgm:prSet presAssocID="{03B2E9EA-A1D3-4DF9-83FB-B67E0AAC1CD7}" presName="sibTrans" presStyleLbl="sibTrans2D1" presStyleIdx="2" presStyleCnt="5" custScaleX="116504"/>
      <dgm:spPr/>
      <dgm:t>
        <a:bodyPr/>
        <a:lstStyle/>
        <a:p>
          <a:endParaRPr lang="ru-RU"/>
        </a:p>
      </dgm:t>
    </dgm:pt>
    <dgm:pt modelId="{5F057477-F59A-4A1C-8D33-E672B79C2E47}" type="pres">
      <dgm:prSet presAssocID="{03B2E9EA-A1D3-4DF9-83FB-B67E0AAC1CD7}" presName="connectorText" presStyleLbl="sibTrans2D1" presStyleIdx="2" presStyleCnt="5"/>
      <dgm:spPr/>
      <dgm:t>
        <a:bodyPr/>
        <a:lstStyle/>
        <a:p>
          <a:endParaRPr lang="ru-RU"/>
        </a:p>
      </dgm:t>
    </dgm:pt>
    <dgm:pt modelId="{465E8A6D-801D-46BB-A488-A2674E16A016}" type="pres">
      <dgm:prSet presAssocID="{98C00FC7-FE5F-4288-9804-14397F126DF4}" presName="node" presStyleLbl="node1" presStyleIdx="3" presStyleCnt="6" custScaleX="219983">
        <dgm:presLayoutVars>
          <dgm:bulletEnabled val="1"/>
        </dgm:presLayoutVars>
      </dgm:prSet>
      <dgm:spPr/>
      <dgm:t>
        <a:bodyPr/>
        <a:lstStyle/>
        <a:p>
          <a:endParaRPr lang="ru-RU"/>
        </a:p>
      </dgm:t>
    </dgm:pt>
    <dgm:pt modelId="{509521E3-6FA2-4D63-ACA6-1A262322D562}" type="pres">
      <dgm:prSet presAssocID="{2A5ED708-6B2C-4813-895B-D6E6A29591E7}" presName="sibTrans" presStyleLbl="sibTrans2D1" presStyleIdx="3" presStyleCnt="5" custScaleX="116504"/>
      <dgm:spPr/>
      <dgm:t>
        <a:bodyPr/>
        <a:lstStyle/>
        <a:p>
          <a:endParaRPr lang="ru-RU"/>
        </a:p>
      </dgm:t>
    </dgm:pt>
    <dgm:pt modelId="{A5868B27-552E-4FFD-BE54-8A6436C0AAAC}" type="pres">
      <dgm:prSet presAssocID="{2A5ED708-6B2C-4813-895B-D6E6A29591E7}" presName="connectorText" presStyleLbl="sibTrans2D1" presStyleIdx="3" presStyleCnt="5"/>
      <dgm:spPr/>
      <dgm:t>
        <a:bodyPr/>
        <a:lstStyle/>
        <a:p>
          <a:endParaRPr lang="ru-RU"/>
        </a:p>
      </dgm:t>
    </dgm:pt>
    <dgm:pt modelId="{86A4C527-B807-4B9C-8A09-B639EBB2B186}" type="pres">
      <dgm:prSet presAssocID="{E00CA7E0-4DA0-4B66-B843-37D5E42CA969}" presName="node" presStyleLbl="node1" presStyleIdx="4" presStyleCnt="6" custScaleX="219983">
        <dgm:presLayoutVars>
          <dgm:bulletEnabled val="1"/>
        </dgm:presLayoutVars>
      </dgm:prSet>
      <dgm:spPr/>
      <dgm:t>
        <a:bodyPr/>
        <a:lstStyle/>
        <a:p>
          <a:endParaRPr lang="ru-RU"/>
        </a:p>
      </dgm:t>
    </dgm:pt>
    <dgm:pt modelId="{25204450-E5C6-4EAD-9581-029398144E41}" type="pres">
      <dgm:prSet presAssocID="{69441B9B-0D36-4DC7-A3AC-25589BE6BE99}" presName="sibTrans" presStyleLbl="sibTrans2D1" presStyleIdx="4" presStyleCnt="5" custScaleX="116504"/>
      <dgm:spPr/>
      <dgm:t>
        <a:bodyPr/>
        <a:lstStyle/>
        <a:p>
          <a:endParaRPr lang="ru-RU"/>
        </a:p>
      </dgm:t>
    </dgm:pt>
    <dgm:pt modelId="{8DA1327E-3BE3-402E-B127-3C3D483BCEF0}" type="pres">
      <dgm:prSet presAssocID="{69441B9B-0D36-4DC7-A3AC-25589BE6BE99}" presName="connectorText" presStyleLbl="sibTrans2D1" presStyleIdx="4" presStyleCnt="5"/>
      <dgm:spPr/>
      <dgm:t>
        <a:bodyPr/>
        <a:lstStyle/>
        <a:p>
          <a:endParaRPr lang="ru-RU"/>
        </a:p>
      </dgm:t>
    </dgm:pt>
    <dgm:pt modelId="{C1A270C1-DA7C-45F9-8F74-658C0FC5C54F}" type="pres">
      <dgm:prSet presAssocID="{DFB3CDBA-6427-431C-8F67-7A057D08FA9F}" presName="node" presStyleLbl="node1" presStyleIdx="5" presStyleCnt="6" custScaleX="219983">
        <dgm:presLayoutVars>
          <dgm:bulletEnabled val="1"/>
        </dgm:presLayoutVars>
      </dgm:prSet>
      <dgm:spPr/>
      <dgm:t>
        <a:bodyPr/>
        <a:lstStyle/>
        <a:p>
          <a:endParaRPr lang="ru-RU"/>
        </a:p>
      </dgm:t>
    </dgm:pt>
  </dgm:ptLst>
  <dgm:cxnLst>
    <dgm:cxn modelId="{D445FB9F-CB93-491C-AD2B-22A7B0A76F3A}" type="presOf" srcId="{91F94508-F1AA-46FB-B7FC-A3E1FBB1E688}" destId="{26BD7500-6F30-4A39-B8FA-E2D31854A812}" srcOrd="0" destOrd="0" presId="urn:microsoft.com/office/officeart/2005/8/layout/process2"/>
    <dgm:cxn modelId="{8D738C87-9B31-4AAC-846D-FDFF1B8805CB}" type="presOf" srcId="{DFB3CDBA-6427-431C-8F67-7A057D08FA9F}" destId="{C1A270C1-DA7C-45F9-8F74-658C0FC5C54F}" srcOrd="0" destOrd="0" presId="urn:microsoft.com/office/officeart/2005/8/layout/process2"/>
    <dgm:cxn modelId="{BBB5229D-9B44-4282-B8E8-8AB9A829A905}" type="presOf" srcId="{03B2E9EA-A1D3-4DF9-83FB-B67E0AAC1CD7}" destId="{77BB09FD-AF80-4D60-B005-E29D8B59125F}" srcOrd="0" destOrd="0" presId="urn:microsoft.com/office/officeart/2005/8/layout/process2"/>
    <dgm:cxn modelId="{C9CC70A2-6F2D-4A93-A306-F673D0854B8E}" srcId="{91F94508-F1AA-46FB-B7FC-A3E1FBB1E688}" destId="{7B80853F-379B-469A-8442-1A5FE7F93EDD}" srcOrd="2" destOrd="0" parTransId="{FA54535C-94DD-4CA1-B600-A4CB10AF2BED}" sibTransId="{03B2E9EA-A1D3-4DF9-83FB-B67E0AAC1CD7}"/>
    <dgm:cxn modelId="{75DC6305-B86D-469E-AB52-012422C4CF85}" type="presOf" srcId="{2A5ED708-6B2C-4813-895B-D6E6A29591E7}" destId="{A5868B27-552E-4FFD-BE54-8A6436C0AAAC}" srcOrd="1" destOrd="0" presId="urn:microsoft.com/office/officeart/2005/8/layout/process2"/>
    <dgm:cxn modelId="{6913A879-2BFB-4058-AF05-FA4D6E1700AF}" type="presOf" srcId="{69441B9B-0D36-4DC7-A3AC-25589BE6BE99}" destId="{8DA1327E-3BE3-402E-B127-3C3D483BCEF0}" srcOrd="1" destOrd="0" presId="urn:microsoft.com/office/officeart/2005/8/layout/process2"/>
    <dgm:cxn modelId="{7EE554B8-D7A4-4EED-9E6C-98CBB838CCF8}" type="presOf" srcId="{98C00FC7-FE5F-4288-9804-14397F126DF4}" destId="{465E8A6D-801D-46BB-A488-A2674E16A016}" srcOrd="0" destOrd="0" presId="urn:microsoft.com/office/officeart/2005/8/layout/process2"/>
    <dgm:cxn modelId="{DCA7352F-4C3C-43A1-97F3-4A84F351C8B2}" type="presOf" srcId="{69441B9B-0D36-4DC7-A3AC-25589BE6BE99}" destId="{25204450-E5C6-4EAD-9581-029398144E41}" srcOrd="0" destOrd="0" presId="urn:microsoft.com/office/officeart/2005/8/layout/process2"/>
    <dgm:cxn modelId="{156CE521-D55C-4B45-B643-2DA2979AB2D6}" type="presOf" srcId="{49DF523B-48AC-473B-812D-D1FD32C02FCE}" destId="{9FD6A3CF-373F-4533-AE3D-CED519C58FE3}" srcOrd="0" destOrd="0" presId="urn:microsoft.com/office/officeart/2005/8/layout/process2"/>
    <dgm:cxn modelId="{66DE6B9A-D09D-47F2-81EB-C14E55155402}" type="presOf" srcId="{E00CA7E0-4DA0-4B66-B843-37D5E42CA969}" destId="{86A4C527-B807-4B9C-8A09-B639EBB2B186}" srcOrd="0" destOrd="0" presId="urn:microsoft.com/office/officeart/2005/8/layout/process2"/>
    <dgm:cxn modelId="{32FDD121-2C2C-4CCC-AC2B-3E5871543E0D}" type="presOf" srcId="{E6BAB1C8-1A0E-4836-9863-7CA6F1BB26DC}" destId="{B904C0F6-EF8C-45A6-8FB6-898C3C3300F2}" srcOrd="1" destOrd="0" presId="urn:microsoft.com/office/officeart/2005/8/layout/process2"/>
    <dgm:cxn modelId="{845271EC-7E66-4D28-A157-C996B0E76218}" srcId="{91F94508-F1AA-46FB-B7FC-A3E1FBB1E688}" destId="{98C00FC7-FE5F-4288-9804-14397F126DF4}" srcOrd="3" destOrd="0" parTransId="{08436471-1416-474F-BC6F-93057A69EAC3}" sibTransId="{2A5ED708-6B2C-4813-895B-D6E6A29591E7}"/>
    <dgm:cxn modelId="{A85F75BA-0662-4843-8AE3-1BA88FAB0BD3}" type="presOf" srcId="{2A5ED708-6B2C-4813-895B-D6E6A29591E7}" destId="{509521E3-6FA2-4D63-ACA6-1A262322D562}" srcOrd="0" destOrd="0" presId="urn:microsoft.com/office/officeart/2005/8/layout/process2"/>
    <dgm:cxn modelId="{190B73C0-6AED-4F79-B3AC-0BD5FF726B63}" type="presOf" srcId="{03B2E9EA-A1D3-4DF9-83FB-B67E0AAC1CD7}" destId="{5F057477-F59A-4A1C-8D33-E672B79C2E47}" srcOrd="1" destOrd="0" presId="urn:microsoft.com/office/officeart/2005/8/layout/process2"/>
    <dgm:cxn modelId="{47D8C421-9113-477B-99D2-C94B3D42EF17}" type="presOf" srcId="{E6BAB1C8-1A0E-4836-9863-7CA6F1BB26DC}" destId="{0EFC88ED-98A0-415B-AAF9-06C2108758D0}" srcOrd="0" destOrd="0" presId="urn:microsoft.com/office/officeart/2005/8/layout/process2"/>
    <dgm:cxn modelId="{44EADFCE-C58C-480F-85F6-2C5985C3DD6D}" type="presOf" srcId="{D6F53D20-C016-4C3A-83F4-55F458F6BCEF}" destId="{EFF75892-3659-4217-8566-AA59591A3B63}" srcOrd="0" destOrd="0" presId="urn:microsoft.com/office/officeart/2005/8/layout/process2"/>
    <dgm:cxn modelId="{E275ECCB-5180-4EFA-9080-7361FF2871E5}" srcId="{91F94508-F1AA-46FB-B7FC-A3E1FBB1E688}" destId="{D6F53D20-C016-4C3A-83F4-55F458F6BCEF}" srcOrd="1" destOrd="0" parTransId="{D38419D8-867D-410E-B7A6-BD1F6FCA2994}" sibTransId="{E6BAB1C8-1A0E-4836-9863-7CA6F1BB26DC}"/>
    <dgm:cxn modelId="{293927CB-FA44-4CE9-896F-DD57D4B61A28}" type="presOf" srcId="{324C3AEF-FE81-4436-8D32-1F443A325675}" destId="{AC9C2120-6CEF-4241-8D0D-C424FD805CCD}" srcOrd="1" destOrd="0" presId="urn:microsoft.com/office/officeart/2005/8/layout/process2"/>
    <dgm:cxn modelId="{78091A68-2FE1-4E11-9844-B46233ABBC20}" srcId="{91F94508-F1AA-46FB-B7FC-A3E1FBB1E688}" destId="{49DF523B-48AC-473B-812D-D1FD32C02FCE}" srcOrd="0" destOrd="0" parTransId="{581B6FCC-3E4E-4209-A31E-F7449353F78B}" sibTransId="{324C3AEF-FE81-4436-8D32-1F443A325675}"/>
    <dgm:cxn modelId="{30A2EB98-BB80-4655-AD65-FE25A3805DF0}" type="presOf" srcId="{7B80853F-379B-469A-8442-1A5FE7F93EDD}" destId="{251F43D6-5CEC-4B40-BF15-8C7A64EA36BB}" srcOrd="0" destOrd="0" presId="urn:microsoft.com/office/officeart/2005/8/layout/process2"/>
    <dgm:cxn modelId="{E7349173-4014-4A49-AD8A-3E707B3A3B10}" srcId="{91F94508-F1AA-46FB-B7FC-A3E1FBB1E688}" destId="{DFB3CDBA-6427-431C-8F67-7A057D08FA9F}" srcOrd="5" destOrd="0" parTransId="{BABD30DB-A257-4EA8-8A67-193706F5BF03}" sibTransId="{1B527AB1-1CC3-4673-9AAE-D77BABB322A4}"/>
    <dgm:cxn modelId="{E64A10EB-27EF-4899-9E76-D79610CB9B94}" type="presOf" srcId="{324C3AEF-FE81-4436-8D32-1F443A325675}" destId="{F7307732-CB16-41B2-9931-DA5EBFD2915E}" srcOrd="0" destOrd="0" presId="urn:microsoft.com/office/officeart/2005/8/layout/process2"/>
    <dgm:cxn modelId="{537FB450-36DE-4CF8-8E7C-DC322D988451}" srcId="{91F94508-F1AA-46FB-B7FC-A3E1FBB1E688}" destId="{E00CA7E0-4DA0-4B66-B843-37D5E42CA969}" srcOrd="4" destOrd="0" parTransId="{D11998D7-16BA-4B71-8EB8-4574E8DD2013}" sibTransId="{69441B9B-0D36-4DC7-A3AC-25589BE6BE99}"/>
    <dgm:cxn modelId="{D38C75DD-4DDE-4AE4-A319-E54E2D4F5726}" type="presParOf" srcId="{26BD7500-6F30-4A39-B8FA-E2D31854A812}" destId="{9FD6A3CF-373F-4533-AE3D-CED519C58FE3}" srcOrd="0" destOrd="0" presId="urn:microsoft.com/office/officeart/2005/8/layout/process2"/>
    <dgm:cxn modelId="{200D600A-B9E4-4FAD-9C16-E229A772065B}" type="presParOf" srcId="{26BD7500-6F30-4A39-B8FA-E2D31854A812}" destId="{F7307732-CB16-41B2-9931-DA5EBFD2915E}" srcOrd="1" destOrd="0" presId="urn:microsoft.com/office/officeart/2005/8/layout/process2"/>
    <dgm:cxn modelId="{94E1FB8F-AB05-484C-977E-B230EFB1BF47}" type="presParOf" srcId="{F7307732-CB16-41B2-9931-DA5EBFD2915E}" destId="{AC9C2120-6CEF-4241-8D0D-C424FD805CCD}" srcOrd="0" destOrd="0" presId="urn:microsoft.com/office/officeart/2005/8/layout/process2"/>
    <dgm:cxn modelId="{16B9E053-8FA6-4733-9FB0-D9E70B016946}" type="presParOf" srcId="{26BD7500-6F30-4A39-B8FA-E2D31854A812}" destId="{EFF75892-3659-4217-8566-AA59591A3B63}" srcOrd="2" destOrd="0" presId="urn:microsoft.com/office/officeart/2005/8/layout/process2"/>
    <dgm:cxn modelId="{4377A538-E187-4D6E-8DB5-0399FF62EAC6}" type="presParOf" srcId="{26BD7500-6F30-4A39-B8FA-E2D31854A812}" destId="{0EFC88ED-98A0-415B-AAF9-06C2108758D0}" srcOrd="3" destOrd="0" presId="urn:microsoft.com/office/officeart/2005/8/layout/process2"/>
    <dgm:cxn modelId="{530548CF-5044-4DBC-BBAB-5BB7D038DB5C}" type="presParOf" srcId="{0EFC88ED-98A0-415B-AAF9-06C2108758D0}" destId="{B904C0F6-EF8C-45A6-8FB6-898C3C3300F2}" srcOrd="0" destOrd="0" presId="urn:microsoft.com/office/officeart/2005/8/layout/process2"/>
    <dgm:cxn modelId="{5B168F04-D99E-40CD-8FBB-1A49B1BE6D94}" type="presParOf" srcId="{26BD7500-6F30-4A39-B8FA-E2D31854A812}" destId="{251F43D6-5CEC-4B40-BF15-8C7A64EA36BB}" srcOrd="4" destOrd="0" presId="urn:microsoft.com/office/officeart/2005/8/layout/process2"/>
    <dgm:cxn modelId="{FA8E1A93-2F00-4748-99B8-A63BD851F85B}" type="presParOf" srcId="{26BD7500-6F30-4A39-B8FA-E2D31854A812}" destId="{77BB09FD-AF80-4D60-B005-E29D8B59125F}" srcOrd="5" destOrd="0" presId="urn:microsoft.com/office/officeart/2005/8/layout/process2"/>
    <dgm:cxn modelId="{E14BBE36-8CE6-4020-8FE5-265F71E9BAF8}" type="presParOf" srcId="{77BB09FD-AF80-4D60-B005-E29D8B59125F}" destId="{5F057477-F59A-4A1C-8D33-E672B79C2E47}" srcOrd="0" destOrd="0" presId="urn:microsoft.com/office/officeart/2005/8/layout/process2"/>
    <dgm:cxn modelId="{F18F6F5A-20B4-4542-B741-79681ADA0524}" type="presParOf" srcId="{26BD7500-6F30-4A39-B8FA-E2D31854A812}" destId="{465E8A6D-801D-46BB-A488-A2674E16A016}" srcOrd="6" destOrd="0" presId="urn:microsoft.com/office/officeart/2005/8/layout/process2"/>
    <dgm:cxn modelId="{8F1DD3E3-C686-45E8-830C-2B25F9E91009}" type="presParOf" srcId="{26BD7500-6F30-4A39-B8FA-E2D31854A812}" destId="{509521E3-6FA2-4D63-ACA6-1A262322D562}" srcOrd="7" destOrd="0" presId="urn:microsoft.com/office/officeart/2005/8/layout/process2"/>
    <dgm:cxn modelId="{B3184BE7-3C4A-4DAD-9546-9D73D66E53F4}" type="presParOf" srcId="{509521E3-6FA2-4D63-ACA6-1A262322D562}" destId="{A5868B27-552E-4FFD-BE54-8A6436C0AAAC}" srcOrd="0" destOrd="0" presId="urn:microsoft.com/office/officeart/2005/8/layout/process2"/>
    <dgm:cxn modelId="{CA4F2274-FC7F-413E-B527-A51657EF0080}" type="presParOf" srcId="{26BD7500-6F30-4A39-B8FA-E2D31854A812}" destId="{86A4C527-B807-4B9C-8A09-B639EBB2B186}" srcOrd="8" destOrd="0" presId="urn:microsoft.com/office/officeart/2005/8/layout/process2"/>
    <dgm:cxn modelId="{EE9CBE85-53FD-4D4B-98C7-0EE5F8F11C95}" type="presParOf" srcId="{26BD7500-6F30-4A39-B8FA-E2D31854A812}" destId="{25204450-E5C6-4EAD-9581-029398144E41}" srcOrd="9" destOrd="0" presId="urn:microsoft.com/office/officeart/2005/8/layout/process2"/>
    <dgm:cxn modelId="{D6569526-1459-461B-A343-DC9A65980A2F}" type="presParOf" srcId="{25204450-E5C6-4EAD-9581-029398144E41}" destId="{8DA1327E-3BE3-402E-B127-3C3D483BCEF0}" srcOrd="0" destOrd="0" presId="urn:microsoft.com/office/officeart/2005/8/layout/process2"/>
    <dgm:cxn modelId="{57987769-8668-4C7E-ABD3-A4A5FB243C12}" type="presParOf" srcId="{26BD7500-6F30-4A39-B8FA-E2D31854A812}" destId="{C1A270C1-DA7C-45F9-8F74-658C0FC5C54F}" srcOrd="10"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B106E36-FD25-4E2D-B0AA-010F637433A0}" type="datetimeFigureOut">
              <a:rPr lang="ru-RU" smtClean="0"/>
              <a:pPr/>
              <a:t>06.10.2016</a:t>
            </a:fld>
            <a:endParaRPr lang="ru-RU" dirty="0"/>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dirty="0"/>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06.10.2016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dirty="0"/>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06.10.2016</a:t>
            </a:fld>
            <a:endParaRPr lang="ru-RU" dirty="0"/>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25C68B6-61C2-468F-89AB-4B9F7531AA68}" type="slidenum">
              <a:rPr lang="ru-RU" smtClean="0"/>
              <a:pPr/>
              <a:t>‹#›</a:t>
            </a:fld>
            <a:endParaRPr lang="ru-RU" dirty="0"/>
          </a:p>
        </p:txBody>
      </p:sp>
      <p:sp>
        <p:nvSpPr>
          <p:cNvPr id="14" name="Нижний колонтитул 13"/>
          <p:cNvSpPr>
            <a:spLocks noGrp="1"/>
          </p:cNvSpPr>
          <p:nvPr>
            <p:ph type="ftr" sz="quarter" idx="12"/>
          </p:nvPr>
        </p:nvSpPr>
        <p:spPr/>
        <p:txBody>
          <a:bodyPr/>
          <a:lstStyle/>
          <a:p>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5B106E36-FD25-4E2D-B0AA-010F637433A0}" type="datetimeFigureOut">
              <a:rPr lang="ru-RU" smtClean="0"/>
              <a:pPr/>
              <a:t>06.10.2016</a:t>
            </a:fld>
            <a:endParaRPr lang="ru-RU" dirty="0"/>
          </a:p>
        </p:txBody>
      </p:sp>
      <p:sp>
        <p:nvSpPr>
          <p:cNvPr id="10" name="Номер слайда 9"/>
          <p:cNvSpPr>
            <a:spLocks noGrp="1"/>
          </p:cNvSpPr>
          <p:nvPr>
            <p:ph type="sldNum" sz="quarter" idx="16"/>
          </p:nvPr>
        </p:nvSpPr>
        <p:spPr/>
        <p:txBody>
          <a:bodyPr rtlCol="0"/>
          <a:lstStyle/>
          <a:p>
            <a:fld id="{725C68B6-61C2-468F-89AB-4B9F7531AA68}" type="slidenum">
              <a:rPr lang="ru-RU" smtClean="0"/>
              <a:pPr/>
              <a:t>‹#›</a:t>
            </a:fld>
            <a:endParaRPr lang="ru-RU" dirty="0"/>
          </a:p>
        </p:txBody>
      </p:sp>
      <p:sp>
        <p:nvSpPr>
          <p:cNvPr id="12" name="Нижний колонтитул 11"/>
          <p:cNvSpPr>
            <a:spLocks noGrp="1"/>
          </p:cNvSpPr>
          <p:nvPr>
            <p:ph type="ftr" sz="quarter" idx="17"/>
          </p:nvPr>
        </p:nvSpPr>
        <p:spPr/>
        <p:txBody>
          <a:bodyPr rtlCol="0"/>
          <a:lstStyle/>
          <a:p>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5B106E36-FD25-4E2D-B0AA-010F637433A0}" type="datetimeFigureOut">
              <a:rPr lang="ru-RU" smtClean="0"/>
              <a:pPr/>
              <a:t>06.10.2016</a:t>
            </a:fld>
            <a:endParaRPr lang="ru-RU" dirty="0"/>
          </a:p>
        </p:txBody>
      </p:sp>
      <p:sp>
        <p:nvSpPr>
          <p:cNvPr id="12" name="Номер слайда 11"/>
          <p:cNvSpPr>
            <a:spLocks noGrp="1"/>
          </p:cNvSpPr>
          <p:nvPr>
            <p:ph type="sldNum" sz="quarter" idx="16"/>
          </p:nvPr>
        </p:nvSpPr>
        <p:spPr/>
        <p:txBody>
          <a:bodyPr rtlCol="0"/>
          <a:lstStyle/>
          <a:p>
            <a:fld id="{725C68B6-61C2-468F-89AB-4B9F7531AA68}" type="slidenum">
              <a:rPr lang="ru-RU" smtClean="0"/>
              <a:pPr/>
              <a:t>‹#›</a:t>
            </a:fld>
            <a:endParaRPr lang="ru-RU" dirty="0"/>
          </a:p>
        </p:txBody>
      </p:sp>
      <p:sp>
        <p:nvSpPr>
          <p:cNvPr id="14" name="Нижний колонтитул 13"/>
          <p:cNvSpPr>
            <a:spLocks noGrp="1"/>
          </p:cNvSpPr>
          <p:nvPr>
            <p:ph type="ftr" sz="quarter" idx="17"/>
          </p:nvPr>
        </p:nvSpPr>
        <p:spPr/>
        <p:txBody>
          <a:bodyPr rtlCol="0"/>
          <a:lstStyle/>
          <a:p>
            <a:endParaRPr lang="ru-RU" dirty="0"/>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06.10.2016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06.10.2016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06.10.2016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dirty="0"/>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Дата 11"/>
          <p:cNvSpPr>
            <a:spLocks noGrp="1"/>
          </p:cNvSpPr>
          <p:nvPr>
            <p:ph type="dt" sz="half" idx="10"/>
          </p:nvPr>
        </p:nvSpPr>
        <p:spPr>
          <a:xfrm>
            <a:off x="6248400" y="6248400"/>
            <a:ext cx="2667000" cy="365125"/>
          </a:xfrm>
        </p:spPr>
        <p:txBody>
          <a:bodyPr rtlCol="0"/>
          <a:lstStyle/>
          <a:p>
            <a:fld id="{5B106E36-FD25-4E2D-B0AA-010F637433A0}" type="datetimeFigureOut">
              <a:rPr lang="ru-RU" smtClean="0"/>
              <a:pPr/>
              <a:t>06.10.2016</a:t>
            </a:fld>
            <a:endParaRPr lang="ru-RU" dirty="0"/>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725C68B6-61C2-468F-89AB-4B9F7531AA68}" type="slidenum">
              <a:rPr lang="ru-RU" smtClean="0"/>
              <a:pPr/>
              <a:t>‹#›</a:t>
            </a:fld>
            <a:endParaRPr lang="ru-RU" dirty="0"/>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dirty="0"/>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dirty="0"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06.10.2016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5B106E36-FD25-4E2D-B0AA-010F637433A0}" type="datetimeFigureOut">
              <a:rPr lang="ru-RU" smtClean="0"/>
              <a:pPr/>
              <a:t>06.10.2016</a:t>
            </a:fld>
            <a:endParaRPr lang="ru-RU" dirty="0"/>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dirty="0"/>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Номер слайда 5"/>
          <p:cNvSpPr>
            <a:spLocks noGrp="1"/>
          </p:cNvSpPr>
          <p:nvPr>
            <p:ph type="sldNum" sz="quarter" idx="12"/>
          </p:nvPr>
        </p:nvSpPr>
        <p:spPr>
          <a:xfrm rot="5400000">
            <a:off x="5989638" y="144462"/>
            <a:ext cx="533400" cy="244476"/>
          </a:xfrm>
        </p:spPr>
        <p:txBody>
          <a:bodyPr/>
          <a:lstStyle/>
          <a:p>
            <a:fld id="{725C68B6-61C2-468F-89AB-4B9F7531AA68}"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B106E36-FD25-4E2D-B0AA-010F637433A0}" type="datetimeFigureOut">
              <a:rPr lang="ru-RU" smtClean="0"/>
              <a:pPr/>
              <a:t>06.10.2016</a:t>
            </a:fld>
            <a:endParaRPr lang="ru-RU" dirty="0"/>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dirty="0"/>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комп\Desktop\МСА магистратура\buyuk_Due_diligence_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539552" y="764704"/>
            <a:ext cx="7992888" cy="1470025"/>
          </a:xfrm>
        </p:spPr>
        <p:txBody>
          <a:bodyPr/>
          <a:lstStyle/>
          <a:p>
            <a:r>
              <a:rPr lang="kk-KZ" b="1" dirty="0" smtClean="0">
                <a:solidFill>
                  <a:srgbClr val="0070C0"/>
                </a:solidFill>
                <a:effectLst>
                  <a:outerShdw blurRad="38100" dist="38100" dir="2700000" algn="tl">
                    <a:srgbClr val="000000">
                      <a:alpha val="43137"/>
                    </a:srgbClr>
                  </a:outerShdw>
                </a:effectLst>
                <a:latin typeface="Georgia" pitchFamily="18" charset="0"/>
              </a:rPr>
              <a:t> Қаржылық есептілік аудитін жоспарлау</a:t>
            </a:r>
            <a:endParaRPr lang="ru-RU" b="1" dirty="0">
              <a:solidFill>
                <a:srgbClr val="0070C0"/>
              </a:solidFill>
              <a:effectLst>
                <a:outerShdw blurRad="38100" dist="38100" dir="2700000" algn="tl">
                  <a:srgbClr val="000000">
                    <a:alpha val="43137"/>
                  </a:srgbClr>
                </a:outerShdw>
              </a:effectLst>
              <a:latin typeface="Georgia" pitchFamily="18" charset="0"/>
            </a:endParaRPr>
          </a:p>
        </p:txBody>
      </p:sp>
      <p:sp>
        <p:nvSpPr>
          <p:cNvPr id="4" name="Подзаголовок 3"/>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rlan\Desktop\Мекебай Ерлан Нурланович\2-й курс\маркетинг\талдау\452877_sinij_goluboj_cvet_fon_more_stena_volna_1680x1050_(www.GdeFon.ru).jpg"/>
          <p:cNvPicPr>
            <a:picLocks noChangeAspect="1" noChangeArrowheads="1"/>
          </p:cNvPicPr>
          <p:nvPr/>
        </p:nvPicPr>
        <p:blipFill>
          <a:blip r:embed="rId2" cstate="print">
            <a:lum bright="-10000"/>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539552" y="620688"/>
            <a:ext cx="8229600" cy="5688632"/>
          </a:xfrm>
        </p:spPr>
        <p:txBody>
          <a:bodyPr>
            <a:normAutofit/>
          </a:bodyPr>
          <a:lstStyle/>
          <a:p>
            <a:pPr algn="l"/>
            <a:r>
              <a:rPr lang="kk-KZ" sz="5300" b="1" dirty="0" smtClean="0">
                <a:solidFill>
                  <a:srgbClr val="92D050"/>
                </a:solidFill>
                <a:effectLst>
                  <a:outerShdw blurRad="38100" dist="38100" dir="2700000" algn="tl">
                    <a:srgbClr val="000000">
                      <a:alpha val="43137"/>
                    </a:srgbClr>
                  </a:outerShdw>
                </a:effectLst>
              </a:rPr>
              <a:t>Мақсат:</a:t>
            </a:r>
            <a:r>
              <a:rPr lang="kk-KZ" b="1" dirty="0" smtClean="0">
                <a:solidFill>
                  <a:srgbClr val="92D050"/>
                </a:solidFill>
                <a:effectLst>
                  <a:outerShdw blurRad="38100" dist="38100" dir="2700000" algn="tl">
                    <a:srgbClr val="000000">
                      <a:alpha val="43137"/>
                    </a:srgbClr>
                  </a:outerShdw>
                </a:effectLst>
              </a:rPr>
              <a:t/>
            </a:r>
            <a:br>
              <a:rPr lang="kk-KZ" b="1" dirty="0" smtClean="0">
                <a:solidFill>
                  <a:srgbClr val="92D050"/>
                </a:solidFill>
                <a:effectLst>
                  <a:outerShdw blurRad="38100" dist="38100" dir="2700000" algn="tl">
                    <a:srgbClr val="000000">
                      <a:alpha val="43137"/>
                    </a:srgbClr>
                  </a:outerShdw>
                </a:effectLst>
              </a:rPr>
            </a:br>
            <a:r>
              <a:rPr lang="kk-KZ" b="1" dirty="0" smtClean="0">
                <a:solidFill>
                  <a:schemeClr val="bg1"/>
                </a:solidFill>
                <a:effectLst>
                  <a:outerShdw blurRad="38100" dist="38100" dir="2700000" algn="tl">
                    <a:srgbClr val="000000">
                      <a:alpha val="43137"/>
                    </a:srgbClr>
                  </a:outerShdw>
                </a:effectLst>
              </a:rPr>
              <a:t/>
            </a:r>
            <a:br>
              <a:rPr lang="kk-KZ" b="1" dirty="0" smtClean="0">
                <a:solidFill>
                  <a:schemeClr val="bg1"/>
                </a:solidFill>
                <a:effectLst>
                  <a:outerShdw blurRad="38100" dist="38100" dir="2700000" algn="tl">
                    <a:srgbClr val="000000">
                      <a:alpha val="43137"/>
                    </a:srgbClr>
                  </a:outerShdw>
                </a:effectLst>
              </a:rPr>
            </a:br>
            <a:r>
              <a:rPr lang="kk-KZ" b="1" dirty="0" smtClean="0">
                <a:solidFill>
                  <a:schemeClr val="bg1"/>
                </a:solidFill>
                <a:effectLst>
                  <a:outerShdw blurRad="38100" dist="38100" dir="2700000" algn="tl">
                    <a:srgbClr val="000000">
                      <a:alpha val="43137"/>
                    </a:srgbClr>
                  </a:outerShdw>
                </a:effectLst>
              </a:rPr>
              <a:t>Қаржылық есептілік аудитін жоспарлау стандарттарын қолдану тәртібі мен мазмұнын қарастыру</a:t>
            </a:r>
            <a:r>
              <a:rPr lang="ru-RU" dirty="0" smtClean="0"/>
              <a:t/>
            </a:r>
            <a:br>
              <a:rPr lang="ru-RU" dirty="0" smtClean="0"/>
            </a:br>
            <a:endParaRPr lang="ru-RU"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rlan\Desktop\Мекебай Ерлан Нурланович\2-й курс\маркетинг\талдау\452877_sinij_goluboj_cvet_fon_more_stena_volna_1680x1050_(www.GdeFon.ru).jpg"/>
          <p:cNvPicPr>
            <a:picLocks noChangeAspect="1" noChangeArrowheads="1"/>
          </p:cNvPicPr>
          <p:nvPr/>
        </p:nvPicPr>
        <p:blipFill>
          <a:blip r:embed="rId2" cstate="print">
            <a:lum bright="-10000"/>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539552" y="980728"/>
            <a:ext cx="8229600" cy="4968552"/>
          </a:xfrm>
        </p:spPr>
        <p:txBody>
          <a:bodyPr>
            <a:normAutofit fontScale="90000"/>
          </a:bodyPr>
          <a:lstStyle/>
          <a:p>
            <a:pPr lvl="0" algn="l">
              <a:spcBef>
                <a:spcPts val="1200"/>
              </a:spcBef>
            </a:pPr>
            <a:r>
              <a:rPr lang="kk-KZ" sz="5300" b="1" dirty="0" smtClean="0">
                <a:solidFill>
                  <a:srgbClr val="92D050"/>
                </a:solidFill>
                <a:effectLst>
                  <a:outerShdw blurRad="38100" dist="38100" dir="2700000" algn="tl">
                    <a:srgbClr val="000000">
                      <a:alpha val="43137"/>
                    </a:srgbClr>
                  </a:outerShdw>
                </a:effectLst>
              </a:rPr>
              <a:t/>
            </a:r>
            <a:br>
              <a:rPr lang="kk-KZ" sz="5300" b="1" dirty="0" smtClean="0">
                <a:solidFill>
                  <a:srgbClr val="92D050"/>
                </a:solidFill>
                <a:effectLst>
                  <a:outerShdw blurRad="38100" dist="38100" dir="2700000" algn="tl">
                    <a:srgbClr val="000000">
                      <a:alpha val="43137"/>
                    </a:srgbClr>
                  </a:outerShdw>
                </a:effectLst>
              </a:rPr>
            </a:br>
            <a:r>
              <a:rPr lang="kk-KZ" sz="5300" b="1" dirty="0" smtClean="0">
                <a:solidFill>
                  <a:srgbClr val="92D050"/>
                </a:solidFill>
                <a:effectLst>
                  <a:outerShdw blurRad="38100" dist="38100" dir="2700000" algn="tl">
                    <a:srgbClr val="000000">
                      <a:alpha val="43137"/>
                    </a:srgbClr>
                  </a:outerShdw>
                </a:effectLst>
              </a:rPr>
              <a:t/>
            </a:r>
            <a:br>
              <a:rPr lang="kk-KZ" sz="5300" b="1" dirty="0" smtClean="0">
                <a:solidFill>
                  <a:srgbClr val="92D050"/>
                </a:solidFill>
                <a:effectLst>
                  <a:outerShdw blurRad="38100" dist="38100" dir="2700000" algn="tl">
                    <a:srgbClr val="000000">
                      <a:alpha val="43137"/>
                    </a:srgbClr>
                  </a:outerShdw>
                </a:effectLst>
              </a:rPr>
            </a:br>
            <a:r>
              <a:rPr lang="kk-KZ" sz="5300" b="1" dirty="0" smtClean="0">
                <a:solidFill>
                  <a:srgbClr val="92D050"/>
                </a:solidFill>
                <a:effectLst>
                  <a:outerShdw blurRad="38100" dist="38100" dir="2700000" algn="tl">
                    <a:srgbClr val="000000">
                      <a:alpha val="43137"/>
                    </a:srgbClr>
                  </a:outerShdw>
                </a:effectLst>
              </a:rPr>
              <a:t>Қарастырылатын сұрақтар:</a:t>
            </a:r>
            <a:r>
              <a:rPr lang="kk-KZ" b="1" dirty="0" smtClean="0">
                <a:solidFill>
                  <a:schemeClr val="bg1"/>
                </a:solidFill>
                <a:effectLst>
                  <a:outerShdw blurRad="38100" dist="38100" dir="2700000" algn="tl">
                    <a:srgbClr val="000000">
                      <a:alpha val="43137"/>
                    </a:srgbClr>
                  </a:outerShdw>
                </a:effectLst>
              </a:rPr>
              <a:t/>
            </a:r>
            <a:br>
              <a:rPr lang="kk-KZ" b="1" dirty="0" smtClean="0">
                <a:solidFill>
                  <a:schemeClr val="bg1"/>
                </a:solidFill>
                <a:effectLst>
                  <a:outerShdw blurRad="38100" dist="38100" dir="2700000" algn="tl">
                    <a:srgbClr val="000000">
                      <a:alpha val="43137"/>
                    </a:srgbClr>
                  </a:outerShdw>
                </a:effectLst>
              </a:rPr>
            </a:br>
            <a:r>
              <a:rPr lang="kk-KZ" b="1" dirty="0" smtClean="0">
                <a:solidFill>
                  <a:schemeClr val="bg1"/>
                </a:solidFill>
                <a:effectLst>
                  <a:outerShdw blurRad="38100" dist="38100" dir="2700000" algn="tl">
                    <a:srgbClr val="000000">
                      <a:alpha val="43137"/>
                    </a:srgbClr>
                  </a:outerShdw>
                </a:effectLst>
              </a:rPr>
              <a:t/>
            </a:r>
            <a:br>
              <a:rPr lang="kk-KZ" b="1" dirty="0" smtClean="0">
                <a:solidFill>
                  <a:schemeClr val="bg1"/>
                </a:solidFill>
                <a:effectLst>
                  <a:outerShdw blurRad="38100" dist="38100" dir="2700000" algn="tl">
                    <a:srgbClr val="000000">
                      <a:alpha val="43137"/>
                    </a:srgbClr>
                  </a:outerShdw>
                </a:effectLst>
              </a:rPr>
            </a:br>
            <a:r>
              <a:rPr lang="kk-KZ" sz="3100" b="1" dirty="0" smtClean="0">
                <a:solidFill>
                  <a:schemeClr val="bg1"/>
                </a:solidFill>
                <a:effectLst>
                  <a:outerShdw blurRad="38100" dist="38100" dir="2700000" algn="tl">
                    <a:srgbClr val="000000">
                      <a:alpha val="43137"/>
                    </a:srgbClr>
                  </a:outerShdw>
                </a:effectLst>
                <a:latin typeface="Georgia" pitchFamily="18" charset="0"/>
              </a:rPr>
              <a:t>1</a:t>
            </a:r>
            <a:r>
              <a:rPr lang="kk-KZ" sz="3600" b="1" dirty="0" smtClean="0">
                <a:solidFill>
                  <a:schemeClr val="bg1"/>
                </a:solidFill>
                <a:effectLst>
                  <a:outerShdw blurRad="38100" dist="38100" dir="2700000" algn="tl">
                    <a:srgbClr val="000000">
                      <a:alpha val="43137"/>
                    </a:srgbClr>
                  </a:outerShdw>
                </a:effectLst>
                <a:latin typeface="Georgia" pitchFamily="18" charset="0"/>
              </a:rPr>
              <a:t>. </a:t>
            </a:r>
            <a:r>
              <a:rPr lang="kk-KZ" sz="3600" b="1" dirty="0" smtClean="0">
                <a:solidFill>
                  <a:schemeClr val="bg1"/>
                </a:solidFill>
                <a:latin typeface="Georgia" pitchFamily="18" charset="0"/>
              </a:rPr>
              <a:t>Келісім бойынша алдын алу жұмыстары</a:t>
            </a:r>
            <a:br>
              <a:rPr lang="kk-KZ" sz="3600" b="1" dirty="0" smtClean="0">
                <a:solidFill>
                  <a:schemeClr val="bg1"/>
                </a:solidFill>
                <a:latin typeface="Georgia" pitchFamily="18" charset="0"/>
              </a:rPr>
            </a:br>
            <a:r>
              <a:rPr lang="kk-KZ" sz="3600" b="1" dirty="0" smtClean="0">
                <a:solidFill>
                  <a:schemeClr val="bg1"/>
                </a:solidFill>
                <a:latin typeface="Georgia" pitchFamily="18" charset="0"/>
              </a:rPr>
              <a:t>2. Аудиттің жалпы стратегиясы</a:t>
            </a:r>
            <a:r>
              <a:rPr lang="ru-RU" sz="3600" b="1" dirty="0" smtClean="0">
                <a:solidFill>
                  <a:schemeClr val="bg1"/>
                </a:solidFill>
                <a:latin typeface="Georgia" pitchFamily="18" charset="0"/>
              </a:rPr>
              <a:t/>
            </a:r>
            <a:br>
              <a:rPr lang="ru-RU" sz="3600" b="1" dirty="0" smtClean="0">
                <a:solidFill>
                  <a:schemeClr val="bg1"/>
                </a:solidFill>
                <a:latin typeface="Georgia" pitchFamily="18" charset="0"/>
              </a:rPr>
            </a:br>
            <a:r>
              <a:rPr lang="ru-RU" sz="3600" b="1" dirty="0" smtClean="0">
                <a:solidFill>
                  <a:schemeClr val="bg1"/>
                </a:solidFill>
                <a:latin typeface="Georgia" pitchFamily="18" charset="0"/>
              </a:rPr>
              <a:t>3. </a:t>
            </a:r>
            <a:r>
              <a:rPr lang="kk-KZ" sz="3600" b="1" dirty="0" smtClean="0">
                <a:solidFill>
                  <a:schemeClr val="bg1"/>
                </a:solidFill>
                <a:latin typeface="Georgia" pitchFamily="18" charset="0"/>
              </a:rPr>
              <a:t>Аудит жоспары</a:t>
            </a:r>
            <a:r>
              <a:rPr lang="ru-RU" sz="3600" b="1" dirty="0" smtClean="0">
                <a:solidFill>
                  <a:schemeClr val="bg1"/>
                </a:solidFill>
                <a:latin typeface="Georgia" pitchFamily="18" charset="0"/>
              </a:rPr>
              <a:t/>
            </a:r>
            <a:br>
              <a:rPr lang="ru-RU" sz="3600" b="1" dirty="0" smtClean="0">
                <a:solidFill>
                  <a:schemeClr val="bg1"/>
                </a:solidFill>
                <a:latin typeface="Georgia" pitchFamily="18" charset="0"/>
              </a:rPr>
            </a:br>
            <a:r>
              <a:rPr lang="ru-RU" sz="3600" b="1" dirty="0" smtClean="0">
                <a:solidFill>
                  <a:schemeClr val="bg1"/>
                </a:solidFill>
                <a:latin typeface="Georgia" pitchFamily="18" charset="0"/>
              </a:rPr>
              <a:t>4. </a:t>
            </a:r>
            <a:r>
              <a:rPr lang="kk-KZ" sz="3600" b="1" dirty="0" smtClean="0">
                <a:solidFill>
                  <a:schemeClr val="bg1"/>
                </a:solidFill>
                <a:latin typeface="Georgia" pitchFamily="18" charset="0"/>
              </a:rPr>
              <a:t>Аудиттің жалпы жоспарындағы жəне бағдарламасындағы өзгерістер</a:t>
            </a:r>
            <a:r>
              <a:rPr lang="kk-KZ" sz="3100" b="1" dirty="0" smtClean="0">
                <a:solidFill>
                  <a:schemeClr val="bg1"/>
                </a:solidFill>
                <a:latin typeface="Georgia" pitchFamily="18" charset="0"/>
              </a:rPr>
              <a:t/>
            </a:r>
            <a:br>
              <a:rPr lang="kk-KZ" sz="3100" b="1" dirty="0" smtClean="0">
                <a:solidFill>
                  <a:schemeClr val="bg1"/>
                </a:solidFill>
                <a:latin typeface="Georgia" pitchFamily="18" charset="0"/>
              </a:rPr>
            </a:br>
            <a:r>
              <a:rPr lang="ru-RU" dirty="0" smtClean="0"/>
              <a:t/>
            </a:r>
            <a:br>
              <a:rPr lang="ru-RU" dirty="0" smtClean="0"/>
            </a:br>
            <a:r>
              <a:rPr lang="ru-RU" dirty="0" smtClean="0">
                <a:solidFill>
                  <a:schemeClr val="bg1"/>
                </a:solidFill>
              </a:rPr>
              <a:t/>
            </a:r>
            <a:br>
              <a:rPr lang="ru-RU" dirty="0" smtClean="0">
                <a:solidFill>
                  <a:schemeClr val="bg1"/>
                </a:solidFill>
              </a:rPr>
            </a:br>
            <a:r>
              <a:rPr lang="kk-KZ" b="1" dirty="0" smtClean="0">
                <a:solidFill>
                  <a:schemeClr val="bg1"/>
                </a:solidFill>
              </a:rPr>
              <a:t> </a:t>
            </a:r>
            <a:r>
              <a:rPr lang="ru-RU" dirty="0" smtClean="0"/>
              <a:t/>
            </a:r>
            <a:br>
              <a:rPr lang="ru-RU" dirty="0" smtClean="0"/>
            </a:br>
            <a:r>
              <a:rPr lang="kk-KZ" b="1" dirty="0" smtClean="0">
                <a:solidFill>
                  <a:schemeClr val="bg1"/>
                </a:solidFill>
                <a:effectLst>
                  <a:outerShdw blurRad="38100" dist="38100" dir="2700000" algn="tl">
                    <a:srgbClr val="000000">
                      <a:alpha val="43137"/>
                    </a:srgbClr>
                  </a:outerShdw>
                </a:effectLst>
              </a:rPr>
              <a:t> </a:t>
            </a:r>
            <a:endParaRPr lang="ru-RU"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rlan\Desktop\Мекебай Ерлан Нурланович\2-й курс\маркетинг\талдау\452877_sinij_goluboj_cvet_fon_more_stena_volna_1680x1050_(www.GdeFon.ru).jpg"/>
          <p:cNvPicPr>
            <a:picLocks noChangeAspect="1" noChangeArrowheads="1"/>
          </p:cNvPicPr>
          <p:nvPr/>
        </p:nvPicPr>
        <p:blipFill>
          <a:blip r:embed="rId2" cstate="print">
            <a:lum bright="-10000"/>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539552" y="404664"/>
            <a:ext cx="8229600" cy="5400600"/>
          </a:xfrm>
        </p:spPr>
        <p:txBody>
          <a:bodyPr>
            <a:normAutofit/>
          </a:bodyPr>
          <a:lstStyle/>
          <a:p>
            <a:pPr algn="ctr">
              <a:spcBef>
                <a:spcPts val="1200"/>
              </a:spcBef>
            </a:pPr>
            <a:r>
              <a:rPr lang="en-US" sz="3600" b="1" dirty="0" smtClean="0">
                <a:solidFill>
                  <a:srgbClr val="FFFF00"/>
                </a:solidFill>
                <a:effectLst>
                  <a:outerShdw blurRad="38100" dist="38100" dir="2700000" algn="tl">
                    <a:srgbClr val="000000">
                      <a:alpha val="43137"/>
                    </a:srgbClr>
                  </a:outerShdw>
                </a:effectLst>
                <a:latin typeface="Georgia" pitchFamily="18" charset="0"/>
              </a:rPr>
              <a:t>“</a:t>
            </a:r>
            <a:r>
              <a:rPr lang="kk-KZ" sz="3600" b="1" dirty="0" smtClean="0">
                <a:solidFill>
                  <a:srgbClr val="FFFF00"/>
                </a:solidFill>
                <a:effectLst>
                  <a:outerShdw blurRad="38100" dist="38100" dir="2700000" algn="tl">
                    <a:srgbClr val="000000">
                      <a:alpha val="43137"/>
                    </a:srgbClr>
                  </a:outerShdw>
                </a:effectLst>
                <a:latin typeface="Georgia" pitchFamily="18" charset="0"/>
              </a:rPr>
              <a:t>Жоспарлау</a:t>
            </a:r>
            <a:r>
              <a:rPr lang="en-US" sz="3600" b="1" dirty="0" smtClean="0">
                <a:solidFill>
                  <a:srgbClr val="FFFF00"/>
                </a:solidFill>
                <a:effectLst>
                  <a:outerShdw blurRad="38100" dist="38100" dir="2700000" algn="tl">
                    <a:srgbClr val="000000">
                      <a:alpha val="43137"/>
                    </a:srgbClr>
                  </a:outerShdw>
                </a:effectLst>
                <a:latin typeface="Georgia" pitchFamily="18" charset="0"/>
              </a:rPr>
              <a:t>” – </a:t>
            </a:r>
            <a:r>
              <a:rPr lang="kk-KZ" sz="3600" b="1" dirty="0" smtClean="0">
                <a:solidFill>
                  <a:schemeClr val="bg1"/>
                </a:solidFill>
                <a:effectLst>
                  <a:outerShdw blurRad="38100" dist="38100" dir="2700000" algn="tl">
                    <a:srgbClr val="000000">
                      <a:alpha val="43137"/>
                    </a:srgbClr>
                  </a:outerShdw>
                </a:effectLst>
                <a:latin typeface="Georgia" pitchFamily="18" charset="0"/>
              </a:rPr>
              <a:t/>
            </a:r>
            <a:br>
              <a:rPr lang="kk-KZ" sz="3600" b="1" dirty="0" smtClean="0">
                <a:solidFill>
                  <a:schemeClr val="bg1"/>
                </a:solidFill>
                <a:effectLst>
                  <a:outerShdw blurRad="38100" dist="38100" dir="2700000" algn="tl">
                    <a:srgbClr val="000000">
                      <a:alpha val="43137"/>
                    </a:srgbClr>
                  </a:outerShdw>
                </a:effectLst>
                <a:latin typeface="Georgia" pitchFamily="18" charset="0"/>
              </a:rPr>
            </a:br>
            <a:r>
              <a:rPr lang="kk-KZ" sz="3600" b="1" dirty="0" smtClean="0">
                <a:solidFill>
                  <a:schemeClr val="bg1"/>
                </a:solidFill>
                <a:effectLst>
                  <a:outerShdw blurRad="38100" dist="38100" dir="2700000" algn="tl">
                    <a:srgbClr val="000000">
                      <a:alpha val="43137"/>
                    </a:srgbClr>
                  </a:outerShdw>
                </a:effectLst>
                <a:latin typeface="Georgia" pitchFamily="18" charset="0"/>
              </a:rPr>
              <a:t>жалпы стратегия жасау жəне аудиттің күтілетін сипатына, мерзімі мен көлеміне аудиторлық тəуекелділік деңгейін төмендетуге түбегейлі амал-əрекет жасау</a:t>
            </a:r>
            <a:endParaRPr lang="ru-RU" sz="3600" b="1" dirty="0">
              <a:solidFill>
                <a:schemeClr val="bg1"/>
              </a:solidFill>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rlan\Downloads\Слайд инсветиция\фонС\440408_shirokoformatnye_polnoyekrannye_uzor_bronza_1680x1050_(www.GdeFon.ru).jpg"/>
          <p:cNvPicPr>
            <a:picLocks noChangeAspect="1" noChangeArrowheads="1"/>
          </p:cNvPicPr>
          <p:nvPr/>
        </p:nvPicPr>
        <p:blipFill>
          <a:blip r:embed="rId2" cstate="print"/>
          <a:stretch>
            <a:fillRect/>
          </a:stretch>
        </p:blipFill>
        <p:spPr bwMode="auto">
          <a:xfrm>
            <a:off x="0" y="0"/>
            <a:ext cx="9173210" cy="6858000"/>
          </a:xfrm>
          <a:prstGeom prst="rect">
            <a:avLst/>
          </a:prstGeom>
          <a:noFill/>
        </p:spPr>
      </p:pic>
      <p:sp>
        <p:nvSpPr>
          <p:cNvPr id="7" name="Лента лицом вниз 6"/>
          <p:cNvSpPr/>
          <p:nvPr/>
        </p:nvSpPr>
        <p:spPr>
          <a:xfrm>
            <a:off x="2123728" y="620688"/>
            <a:ext cx="4824536" cy="1512168"/>
          </a:xfrm>
          <a:prstGeom prst="ribbon">
            <a:avLst/>
          </a:prstGeom>
          <a:solidFill>
            <a:schemeClr val="tx1">
              <a:lumMod val="75000"/>
              <a:alpha val="19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8000" b="1" dirty="0" smtClean="0">
                <a:solidFill>
                  <a:schemeClr val="bg1"/>
                </a:solidFill>
              </a:rPr>
              <a:t>1</a:t>
            </a:r>
            <a:endParaRPr lang="ru-RU" sz="8000" b="1" dirty="0">
              <a:solidFill>
                <a:schemeClr val="bg1"/>
              </a:solidFill>
            </a:endParaRPr>
          </a:p>
        </p:txBody>
      </p:sp>
      <p:sp>
        <p:nvSpPr>
          <p:cNvPr id="9" name="Прямоугольник 8"/>
          <p:cNvSpPr/>
          <p:nvPr/>
        </p:nvSpPr>
        <p:spPr>
          <a:xfrm>
            <a:off x="611560" y="2967334"/>
            <a:ext cx="8064896" cy="2585323"/>
          </a:xfrm>
          <a:prstGeom prst="rect">
            <a:avLst/>
          </a:prstGeom>
          <a:noFill/>
          <a:ln>
            <a:noFill/>
          </a:ln>
        </p:spPr>
        <p:txBody>
          <a:bodyPr wrap="square" lIns="91440" tIns="45720" rIns="91440" bIns="45720">
            <a:spAutoFit/>
          </a:bodyPr>
          <a:lstStyle/>
          <a:p>
            <a:pPr algn="ctr"/>
            <a:r>
              <a:rPr lang="kk-KZ" sz="5400" b="1" dirty="0" smtClean="0">
                <a:solidFill>
                  <a:schemeClr val="bg1"/>
                </a:solidFill>
                <a:latin typeface="Georgia" pitchFamily="18" charset="0"/>
              </a:rPr>
              <a:t>Келісім бойынша алдын алу жұмыстары</a:t>
            </a:r>
            <a:endParaRPr lang="ru-RU" sz="5400" b="1" kern="0" cap="none" spc="0" dirty="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Georgia"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395536" y="476672"/>
            <a:ext cx="8352928" cy="5616624"/>
          </a:xfrm>
        </p:spPr>
        <p:txBody>
          <a:bodyPr>
            <a:noAutofit/>
          </a:bodyPr>
          <a:lstStyle/>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en-US" sz="1800" b="1" dirty="0" smtClean="0">
              <a:latin typeface="Georgia" pitchFamily="18" charset="0"/>
            </a:endParaRPr>
          </a:p>
          <a:p>
            <a:pPr>
              <a:lnSpc>
                <a:spcPct val="120000"/>
              </a:lnSpc>
            </a:pPr>
            <a:endParaRPr lang="en-US" sz="1800" b="1" dirty="0" smtClean="0">
              <a:latin typeface="Georgia" pitchFamily="18" charset="0"/>
            </a:endParaRPr>
          </a:p>
          <a:p>
            <a:pPr algn="ctr">
              <a:lnSpc>
                <a:spcPct val="120000"/>
              </a:lnSpc>
            </a:pPr>
            <a:r>
              <a:rPr lang="kk-KZ" sz="2400" b="1" dirty="0" smtClean="0">
                <a:latin typeface="Georgia" pitchFamily="18" charset="0"/>
              </a:rPr>
              <a:t>Аудитор ағымдағы аудит келісімінің басында келесі жұмыстарды орындауы керек:</a:t>
            </a:r>
            <a:endParaRPr lang="en-US" sz="2400" b="1" dirty="0" smtClean="0">
              <a:latin typeface="Georgia" pitchFamily="18" charset="0"/>
            </a:endParaRPr>
          </a:p>
          <a:p>
            <a:pPr algn="ctr">
              <a:lnSpc>
                <a:spcPct val="120000"/>
              </a:lnSpc>
            </a:pPr>
            <a:endParaRPr lang="kk-KZ" sz="1800" b="1" dirty="0" smtClean="0">
              <a:latin typeface="Georgia" pitchFamily="18" charset="0"/>
            </a:endParaRPr>
          </a:p>
          <a:p>
            <a:pPr algn="just">
              <a:buClr>
                <a:schemeClr val="tx1"/>
              </a:buClr>
              <a:buSzPct val="100000"/>
              <a:buFont typeface="Wingdings" pitchFamily="2" charset="2"/>
              <a:buChar char="§"/>
            </a:pPr>
            <a:r>
              <a:rPr lang="kk-KZ" sz="1800" b="1" dirty="0" smtClean="0">
                <a:latin typeface="Georgia" pitchFamily="18" charset="0"/>
              </a:rPr>
              <a:t> </a:t>
            </a:r>
            <a:r>
              <a:rPr lang="kk-KZ" sz="1500" b="1" dirty="0" smtClean="0">
                <a:latin typeface="Georgia" pitchFamily="18" charset="0"/>
              </a:rPr>
              <a:t>АХС 315 </a:t>
            </a:r>
            <a:r>
              <a:rPr lang="en-US" sz="1500" b="1" dirty="0" smtClean="0">
                <a:latin typeface="Georgia" pitchFamily="18" charset="0"/>
              </a:rPr>
              <a:t>“</a:t>
            </a:r>
            <a:r>
              <a:rPr lang="kk-KZ" sz="1500" b="1" dirty="0" smtClean="0">
                <a:latin typeface="Georgia" pitchFamily="18" charset="0"/>
              </a:rPr>
              <a:t>Субъект пен оның ортасын білу, маңызды бұрмалаулар тəуекелделігін бағалау</a:t>
            </a:r>
            <a:r>
              <a:rPr lang="en-US" sz="1500" b="1" dirty="0" smtClean="0">
                <a:latin typeface="Georgia" pitchFamily="18" charset="0"/>
              </a:rPr>
              <a:t>”</a:t>
            </a:r>
            <a:r>
              <a:rPr lang="kk-KZ" sz="1500" b="1" dirty="0" smtClean="0">
                <a:latin typeface="Georgia" pitchFamily="18" charset="0"/>
              </a:rPr>
              <a:t>, қаржылық есептіліктің маңызды бұрмалаулары жөнінде жоба бойынша топ мүшелерімен талқылауға нұсқауды береді</a:t>
            </a:r>
            <a:endParaRPr lang="en-US" sz="1500" b="1" dirty="0" smtClean="0">
              <a:latin typeface="Georgia" pitchFamily="18" charset="0"/>
            </a:endParaRPr>
          </a:p>
          <a:p>
            <a:pPr algn="just">
              <a:buClr>
                <a:schemeClr val="tx1"/>
              </a:buClr>
              <a:buSzPct val="100000"/>
            </a:pPr>
            <a:endParaRPr lang="en-US" sz="1500" b="1" dirty="0" smtClean="0">
              <a:latin typeface="Georgia" pitchFamily="18" charset="0"/>
            </a:endParaRPr>
          </a:p>
          <a:p>
            <a:pPr algn="just">
              <a:buClr>
                <a:schemeClr val="tx1"/>
              </a:buClr>
              <a:buSzPct val="100000"/>
              <a:buFont typeface="Wingdings" pitchFamily="2" charset="2"/>
              <a:buChar char="§"/>
            </a:pPr>
            <a:r>
              <a:rPr lang="en-US" sz="1500" b="1" dirty="0" smtClean="0">
                <a:latin typeface="Georgia" pitchFamily="18" charset="0"/>
              </a:rPr>
              <a:t> </a:t>
            </a:r>
            <a:r>
              <a:rPr lang="kk-KZ" sz="1500" b="1" dirty="0" smtClean="0">
                <a:latin typeface="Georgia" pitchFamily="18" charset="0"/>
              </a:rPr>
              <a:t>240 АХС </a:t>
            </a:r>
            <a:r>
              <a:rPr lang="en-US" sz="1500" b="1" dirty="0" smtClean="0">
                <a:latin typeface="Georgia" pitchFamily="18" charset="0"/>
              </a:rPr>
              <a:t>“</a:t>
            </a:r>
            <a:r>
              <a:rPr lang="kk-KZ" sz="1500" b="1" dirty="0" smtClean="0">
                <a:latin typeface="Georgia" pitchFamily="18" charset="0"/>
              </a:rPr>
              <a:t>Қаржылық есептіліктегі алаяқтық жағдайында аудитор жауапкершілігі</a:t>
            </a:r>
            <a:r>
              <a:rPr lang="en-US" sz="1500" b="1" dirty="0" smtClean="0">
                <a:latin typeface="Georgia" pitchFamily="18" charset="0"/>
              </a:rPr>
              <a:t>” </a:t>
            </a:r>
            <a:r>
              <a:rPr lang="kk-KZ" sz="1500" b="1" dirty="0" smtClean="0">
                <a:latin typeface="Georgia" pitchFamily="18" charset="0"/>
              </a:rPr>
              <a:t>алаяқтық себептері бойынша қаржылық есептіліктің маңызды бұрмалауларға ұшырауы жөніндегі нұсқауды береді</a:t>
            </a:r>
            <a:endParaRPr lang="en-US" sz="1500" b="1" dirty="0" smtClean="0">
              <a:latin typeface="Georgia" pitchFamily="18" charset="0"/>
            </a:endParaRPr>
          </a:p>
          <a:p>
            <a:pPr algn="just">
              <a:buClr>
                <a:schemeClr val="tx1"/>
              </a:buClr>
              <a:buSzPct val="100000"/>
            </a:pPr>
            <a:endParaRPr lang="en-US" sz="1500" b="1" dirty="0" smtClean="0">
              <a:latin typeface="Georgia" pitchFamily="18" charset="0"/>
            </a:endParaRPr>
          </a:p>
          <a:p>
            <a:pPr algn="just">
              <a:buClr>
                <a:schemeClr val="tx1"/>
              </a:buClr>
              <a:buSzPct val="100000"/>
              <a:buFont typeface="Wingdings" pitchFamily="2" charset="2"/>
              <a:buChar char="§"/>
            </a:pPr>
            <a:r>
              <a:rPr lang="en-US" sz="1500" b="1" dirty="0" smtClean="0">
                <a:latin typeface="Georgia" pitchFamily="18" charset="0"/>
              </a:rPr>
              <a:t> </a:t>
            </a:r>
            <a:r>
              <a:rPr lang="kk-KZ" sz="1500" b="1" dirty="0" smtClean="0">
                <a:latin typeface="Georgia" pitchFamily="18" charset="0"/>
              </a:rPr>
              <a:t>клиентпен жəне аудиттің мамандандырылған келісімі бойынша байланысты жалғастыру</a:t>
            </a:r>
            <a:endParaRPr lang="en-US" sz="1500" b="1" dirty="0" smtClean="0">
              <a:latin typeface="Georgia" pitchFamily="18" charset="0"/>
            </a:endParaRPr>
          </a:p>
          <a:p>
            <a:pPr algn="just">
              <a:buClr>
                <a:schemeClr val="tx1"/>
              </a:buClr>
              <a:buSzPct val="100000"/>
            </a:pPr>
            <a:endParaRPr lang="en-US" sz="1500" b="1" dirty="0" smtClean="0">
              <a:latin typeface="Georgia" pitchFamily="18" charset="0"/>
            </a:endParaRPr>
          </a:p>
          <a:p>
            <a:pPr algn="just">
              <a:buClr>
                <a:schemeClr val="tx1"/>
              </a:buClr>
              <a:buSzPct val="100000"/>
              <a:buFont typeface="Wingdings" pitchFamily="2" charset="2"/>
              <a:buChar char="§"/>
            </a:pPr>
            <a:r>
              <a:rPr lang="en-US" sz="1500" b="1" dirty="0" smtClean="0">
                <a:latin typeface="Georgia" pitchFamily="18" charset="0"/>
              </a:rPr>
              <a:t> </a:t>
            </a:r>
            <a:r>
              <a:rPr lang="kk-KZ" sz="1500" b="1" dirty="0" smtClean="0">
                <a:latin typeface="Georgia" pitchFamily="18" charset="0"/>
              </a:rPr>
              <a:t>тəуелсіздік жəне этикалық талаптарға сəйкестік</a:t>
            </a:r>
            <a:endParaRPr lang="en-US" sz="1500" b="1" dirty="0" smtClean="0">
              <a:latin typeface="Georgia" pitchFamily="18" charset="0"/>
            </a:endParaRPr>
          </a:p>
          <a:p>
            <a:pPr algn="just">
              <a:buClr>
                <a:schemeClr val="tx1"/>
              </a:buClr>
              <a:buSzPct val="100000"/>
            </a:pPr>
            <a:endParaRPr lang="en-US" sz="1500" b="1" dirty="0" smtClean="0">
              <a:latin typeface="Georgia" pitchFamily="18" charset="0"/>
            </a:endParaRPr>
          </a:p>
          <a:p>
            <a:pPr algn="just">
              <a:buClr>
                <a:schemeClr val="tx1"/>
              </a:buClr>
              <a:buSzPct val="100000"/>
              <a:buFont typeface="Wingdings" pitchFamily="2" charset="2"/>
              <a:buChar char="§"/>
            </a:pPr>
            <a:r>
              <a:rPr lang="en-US" sz="1500" b="1" dirty="0" smtClean="0">
                <a:latin typeface="Georgia" pitchFamily="18" charset="0"/>
              </a:rPr>
              <a:t> </a:t>
            </a:r>
            <a:r>
              <a:rPr lang="kk-KZ" sz="1500" b="1" dirty="0" smtClean="0">
                <a:latin typeface="Georgia" pitchFamily="18" charset="0"/>
              </a:rPr>
              <a:t>келісім шарттары туралы білу (210 АХС </a:t>
            </a:r>
            <a:r>
              <a:rPr lang="en-US" sz="1500" b="1" dirty="0" smtClean="0">
                <a:latin typeface="Georgia" pitchFamily="18" charset="0"/>
              </a:rPr>
              <a:t>“</a:t>
            </a:r>
            <a:r>
              <a:rPr lang="kk-KZ" sz="1500" b="1" dirty="0" smtClean="0">
                <a:latin typeface="Georgia" pitchFamily="18" charset="0"/>
              </a:rPr>
              <a:t>Аудит бойынша келісімдер шарты</a:t>
            </a:r>
            <a:r>
              <a:rPr lang="en-US" sz="1500" b="1" dirty="0" smtClean="0">
                <a:latin typeface="Georgia" pitchFamily="18" charset="0"/>
              </a:rPr>
              <a:t>”)</a:t>
            </a:r>
            <a:endParaRPr lang="ru-RU" sz="1500" b="1" dirty="0" smtClean="0">
              <a:latin typeface="Georgia" pitchFamily="18" charset="0"/>
            </a:endParaRPr>
          </a:p>
          <a:p>
            <a:pPr>
              <a:lnSpc>
                <a:spcPct val="120000"/>
              </a:lnSpc>
              <a:buFont typeface="Wingdings" pitchFamily="2" charset="2"/>
              <a:buChar char="§"/>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kk-KZ" sz="1800" b="1" dirty="0" smtClean="0">
              <a:latin typeface="Georgia" pitchFamily="18" charset="0"/>
            </a:endParaRPr>
          </a:p>
          <a:p>
            <a:pPr>
              <a:lnSpc>
                <a:spcPct val="120000"/>
              </a:lnSpc>
            </a:pPr>
            <a:endParaRPr lang="ru-RU" sz="1800" b="1" dirty="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2000"/>
                                        <p:tgtEl>
                                          <p:spTgt spid="4">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0" end="10"/>
                                            </p:txEl>
                                          </p:spTgt>
                                        </p:tgtEl>
                                        <p:attrNameLst>
                                          <p:attrName>style.visibility</p:attrName>
                                        </p:attrNameLst>
                                      </p:cBhvr>
                                      <p:to>
                                        <p:strVal val="visible"/>
                                      </p:to>
                                    </p:set>
                                    <p:animEffect transition="in" filter="fade">
                                      <p:cBhvr>
                                        <p:cTn id="12" dur="2000"/>
                                        <p:tgtEl>
                                          <p:spTgt spid="4">
                                            <p:txEl>
                                              <p:pRg st="10" end="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2" end="12"/>
                                            </p:txEl>
                                          </p:spTgt>
                                        </p:tgtEl>
                                        <p:attrNameLst>
                                          <p:attrName>style.visibility</p:attrName>
                                        </p:attrNameLst>
                                      </p:cBhvr>
                                      <p:to>
                                        <p:strVal val="visible"/>
                                      </p:to>
                                    </p:set>
                                    <p:animEffect transition="in" filter="fade">
                                      <p:cBhvr>
                                        <p:cTn id="17" dur="2000"/>
                                        <p:tgtEl>
                                          <p:spTgt spid="4">
                                            <p:txEl>
                                              <p:pRg st="12" end="1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4" end="14"/>
                                            </p:txEl>
                                          </p:spTgt>
                                        </p:tgtEl>
                                        <p:attrNameLst>
                                          <p:attrName>style.visibility</p:attrName>
                                        </p:attrNameLst>
                                      </p:cBhvr>
                                      <p:to>
                                        <p:strVal val="visible"/>
                                      </p:to>
                                    </p:set>
                                    <p:animEffect transition="in" filter="fade">
                                      <p:cBhvr>
                                        <p:cTn id="22" dur="2000"/>
                                        <p:tgtEl>
                                          <p:spTgt spid="4">
                                            <p:txEl>
                                              <p:pRg st="14" end="1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16" end="16"/>
                                            </p:txEl>
                                          </p:spTgt>
                                        </p:tgtEl>
                                        <p:attrNameLst>
                                          <p:attrName>style.visibility</p:attrName>
                                        </p:attrNameLst>
                                      </p:cBhvr>
                                      <p:to>
                                        <p:strVal val="visible"/>
                                      </p:to>
                                    </p:set>
                                    <p:animEffect transition="in" filter="fade">
                                      <p:cBhvr>
                                        <p:cTn id="27" dur="2000"/>
                                        <p:tgtEl>
                                          <p:spTgt spid="4">
                                            <p:txEl>
                                              <p:pRg st="16" end="1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8" end="18"/>
                                            </p:txEl>
                                          </p:spTgt>
                                        </p:tgtEl>
                                        <p:attrNameLst>
                                          <p:attrName>style.visibility</p:attrName>
                                        </p:attrNameLst>
                                      </p:cBhvr>
                                      <p:to>
                                        <p:strVal val="visible"/>
                                      </p:to>
                                    </p:set>
                                    <p:animEffect transition="in" filter="fade">
                                      <p:cBhvr>
                                        <p:cTn id="32" dur="20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395536" y="476672"/>
            <a:ext cx="8352928" cy="5616624"/>
          </a:xfrm>
        </p:spPr>
        <p:txBody>
          <a:bodyPr>
            <a:noAutofit/>
          </a:bodyPr>
          <a:lstStyle/>
          <a:p>
            <a:pPr>
              <a:lnSpc>
                <a:spcPct val="120000"/>
              </a:lnSpc>
              <a:buClr>
                <a:srgbClr val="FF0000"/>
              </a:buClr>
              <a:buSzPct val="150000"/>
              <a:buFont typeface="Wingdings" pitchFamily="2" charset="2"/>
              <a:buChar char="ü"/>
            </a:pPr>
            <a:r>
              <a:rPr lang="en-US" sz="2400" b="1" dirty="0" smtClean="0">
                <a:effectLst>
                  <a:outerShdw blurRad="38100" dist="38100" dir="2700000" algn="tl">
                    <a:srgbClr val="000000">
                      <a:alpha val="43137"/>
                    </a:srgbClr>
                  </a:outerShdw>
                </a:effectLst>
                <a:latin typeface="Georgia" pitchFamily="18" charset="0"/>
              </a:rPr>
              <a:t> </a:t>
            </a:r>
            <a:r>
              <a:rPr lang="kk-KZ" sz="2400" b="1" dirty="0" smtClean="0">
                <a:effectLst>
                  <a:outerShdw blurRad="38100" dist="38100" dir="2700000" algn="tl">
                    <a:srgbClr val="000000">
                      <a:alpha val="43137"/>
                    </a:srgbClr>
                  </a:outerShdw>
                </a:effectLst>
                <a:latin typeface="Georgia" pitchFamily="18" charset="0"/>
              </a:rPr>
              <a:t>аудитор тəуелсіздікті сақтауы керек жəне келісімді орындай алатын мүмкіндіктері болуы керек</a:t>
            </a:r>
          </a:p>
          <a:p>
            <a:pPr>
              <a:lnSpc>
                <a:spcPct val="120000"/>
              </a:lnSpc>
              <a:buClr>
                <a:srgbClr val="FF0000"/>
              </a:buClr>
              <a:buSzPct val="150000"/>
            </a:pPr>
            <a:endParaRPr lang="kk-KZ" sz="2400" b="1" dirty="0" smtClean="0">
              <a:effectLst>
                <a:outerShdw blurRad="38100" dist="38100" dir="2700000" algn="tl">
                  <a:srgbClr val="000000">
                    <a:alpha val="43137"/>
                  </a:srgbClr>
                </a:outerShdw>
              </a:effectLst>
              <a:latin typeface="Georgia" pitchFamily="18" charset="0"/>
            </a:endParaRPr>
          </a:p>
          <a:p>
            <a:pPr>
              <a:lnSpc>
                <a:spcPct val="120000"/>
              </a:lnSpc>
              <a:buClr>
                <a:srgbClr val="FF0000"/>
              </a:buClr>
              <a:buSzPct val="150000"/>
              <a:buFont typeface="Wingdings" pitchFamily="2" charset="2"/>
              <a:buChar char="ü"/>
            </a:pPr>
            <a:r>
              <a:rPr lang="kk-KZ" sz="2400" b="1" dirty="0" smtClean="0">
                <a:effectLst>
                  <a:outerShdw blurRad="38100" dist="38100" dir="2700000" algn="tl">
                    <a:srgbClr val="000000">
                      <a:alpha val="43137"/>
                    </a:srgbClr>
                  </a:outerShdw>
                </a:effectLst>
                <a:latin typeface="Georgia" pitchFamily="18" charset="0"/>
              </a:rPr>
              <a:t>басшылық адалдығында күрделілік болмауы қажет</a:t>
            </a:r>
          </a:p>
          <a:p>
            <a:pPr>
              <a:lnSpc>
                <a:spcPct val="120000"/>
              </a:lnSpc>
              <a:buClr>
                <a:srgbClr val="FF0000"/>
              </a:buClr>
              <a:buSzPct val="150000"/>
            </a:pPr>
            <a:endParaRPr lang="kk-KZ" sz="2400" b="1" dirty="0" smtClean="0">
              <a:effectLst>
                <a:outerShdw blurRad="38100" dist="38100" dir="2700000" algn="tl">
                  <a:srgbClr val="000000">
                    <a:alpha val="43137"/>
                  </a:srgbClr>
                </a:outerShdw>
              </a:effectLst>
              <a:latin typeface="Georgia" pitchFamily="18" charset="0"/>
            </a:endParaRPr>
          </a:p>
          <a:p>
            <a:pPr>
              <a:lnSpc>
                <a:spcPct val="120000"/>
              </a:lnSpc>
              <a:buClr>
                <a:srgbClr val="FF0000"/>
              </a:buClr>
              <a:buSzPct val="150000"/>
              <a:buFont typeface="Wingdings" pitchFamily="2" charset="2"/>
              <a:buChar char="ü"/>
            </a:pPr>
            <a:r>
              <a:rPr lang="en-US" sz="2400" b="1" dirty="0" smtClean="0">
                <a:effectLst>
                  <a:outerShdw blurRad="38100" dist="38100" dir="2700000" algn="tl">
                    <a:srgbClr val="000000">
                      <a:alpha val="43137"/>
                    </a:srgbClr>
                  </a:outerShdw>
                </a:effectLst>
                <a:latin typeface="Georgia" pitchFamily="18" charset="0"/>
              </a:rPr>
              <a:t> </a:t>
            </a:r>
            <a:r>
              <a:rPr lang="kk-KZ" sz="2400" b="1" dirty="0" smtClean="0">
                <a:effectLst>
                  <a:outerShdw blurRad="38100" dist="38100" dir="2700000" algn="tl">
                    <a:srgbClr val="000000">
                      <a:alpha val="43137"/>
                    </a:srgbClr>
                  </a:outerShdw>
                </a:effectLst>
                <a:latin typeface="Georgia" pitchFamily="18" charset="0"/>
              </a:rPr>
              <a:t>келісім шарттары бойынша клиентпен түсінбеушіліктің болмауы</a:t>
            </a:r>
            <a:endParaRPr lang="ru-RU" sz="2400" b="1"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rlan\Downloads\Слайд инсветиция\фонС\440408_shirokoformatnye_polnoyekrannye_uzor_bronza_1680x1050_(www.GdeFon.ru).jpg"/>
          <p:cNvPicPr>
            <a:picLocks noChangeAspect="1" noChangeArrowheads="1"/>
          </p:cNvPicPr>
          <p:nvPr/>
        </p:nvPicPr>
        <p:blipFill>
          <a:blip r:embed="rId2" cstate="print"/>
          <a:stretch>
            <a:fillRect/>
          </a:stretch>
        </p:blipFill>
        <p:spPr bwMode="auto">
          <a:xfrm>
            <a:off x="0" y="0"/>
            <a:ext cx="9173210" cy="6858000"/>
          </a:xfrm>
          <a:prstGeom prst="rect">
            <a:avLst/>
          </a:prstGeom>
          <a:noFill/>
        </p:spPr>
      </p:pic>
      <p:sp>
        <p:nvSpPr>
          <p:cNvPr id="7" name="Лента лицом вниз 6"/>
          <p:cNvSpPr/>
          <p:nvPr/>
        </p:nvSpPr>
        <p:spPr>
          <a:xfrm>
            <a:off x="2123728" y="620688"/>
            <a:ext cx="4824536" cy="1512168"/>
          </a:xfrm>
          <a:prstGeom prst="ribbon">
            <a:avLst/>
          </a:prstGeom>
          <a:solidFill>
            <a:schemeClr val="tx1">
              <a:lumMod val="75000"/>
              <a:alpha val="19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8000" b="1" dirty="0" smtClean="0">
                <a:solidFill>
                  <a:schemeClr val="bg1"/>
                </a:solidFill>
              </a:rPr>
              <a:t>2</a:t>
            </a:r>
            <a:endParaRPr lang="ru-RU" sz="8000" b="1" dirty="0">
              <a:solidFill>
                <a:schemeClr val="bg1"/>
              </a:solidFill>
            </a:endParaRPr>
          </a:p>
        </p:txBody>
      </p:sp>
      <p:sp>
        <p:nvSpPr>
          <p:cNvPr id="9" name="Прямоугольник 8"/>
          <p:cNvSpPr/>
          <p:nvPr/>
        </p:nvSpPr>
        <p:spPr>
          <a:xfrm>
            <a:off x="1043608" y="3068960"/>
            <a:ext cx="7200800" cy="1754326"/>
          </a:xfrm>
          <a:prstGeom prst="rect">
            <a:avLst/>
          </a:prstGeom>
          <a:noFill/>
          <a:ln>
            <a:noFill/>
          </a:ln>
        </p:spPr>
        <p:txBody>
          <a:bodyPr wrap="square" lIns="91440" tIns="45720" rIns="91440" bIns="45720">
            <a:spAutoFit/>
          </a:bodyPr>
          <a:lstStyle/>
          <a:p>
            <a:pPr algn="ctr"/>
            <a:r>
              <a:rPr lang="kk-KZ" sz="5400" b="1" dirty="0" smtClean="0">
                <a:solidFill>
                  <a:schemeClr val="bg1"/>
                </a:solidFill>
                <a:latin typeface="Georgia" pitchFamily="18" charset="0"/>
              </a:rPr>
              <a:t>Аудиттің жалпы стратегиясы</a:t>
            </a:r>
            <a:endParaRPr lang="ru-RU" sz="5400" b="1" kern="0" cap="none" spc="0" dirty="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Georgia"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комп\Desktop\МСА магистратура\images (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одзаголовок 3"/>
          <p:cNvSpPr>
            <a:spLocks noGrp="1"/>
          </p:cNvSpPr>
          <p:nvPr>
            <p:ph type="subTitle" idx="1"/>
          </p:nvPr>
        </p:nvSpPr>
        <p:spPr>
          <a:xfrm>
            <a:off x="395536" y="476672"/>
            <a:ext cx="8352928" cy="5616624"/>
          </a:xfrm>
        </p:spPr>
        <p:txBody>
          <a:bodyPr>
            <a:noAutofit/>
          </a:bodyPr>
          <a:lstStyle/>
          <a:p>
            <a:pPr algn="r">
              <a:lnSpc>
                <a:spcPct val="120000"/>
              </a:lnSpc>
              <a:buClr>
                <a:srgbClr val="FF0000"/>
              </a:buClr>
              <a:buSzPct val="150000"/>
            </a:pPr>
            <a:r>
              <a:rPr lang="kk-KZ" sz="3600" b="1" dirty="0" smtClean="0">
                <a:solidFill>
                  <a:srgbClr val="FFFF00"/>
                </a:solidFill>
                <a:effectLst>
                  <a:outerShdw blurRad="38100" dist="38100" dir="2700000" algn="tl">
                    <a:srgbClr val="000000">
                      <a:alpha val="43137"/>
                    </a:srgbClr>
                  </a:outerShdw>
                </a:effectLst>
                <a:latin typeface="Georgia" pitchFamily="18" charset="0"/>
              </a:rPr>
              <a:t>Аудиттің жалпы стратегиясын </a:t>
            </a:r>
            <a:r>
              <a:rPr lang="kk-KZ" sz="3600" b="1" dirty="0" smtClean="0">
                <a:effectLst>
                  <a:outerShdw blurRad="38100" dist="38100" dir="2700000" algn="tl">
                    <a:srgbClr val="000000">
                      <a:alpha val="43137"/>
                    </a:srgbClr>
                  </a:outerShdw>
                </a:effectLst>
                <a:latin typeface="Georgia" pitchFamily="18" charset="0"/>
              </a:rPr>
              <a:t>жасау келісімді орындауға қажетті ресурстардың сипатын, мерзімі мен ауқымын анықтауға көмектеседі</a:t>
            </a:r>
            <a:endParaRPr lang="ru-RU" sz="3600" b="1" dirty="0">
              <a:solidFill>
                <a:srgbClr val="FFC000"/>
              </a:solidFill>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nvGraphicFramePr>
        <p:xfrm>
          <a:off x="899592" y="476672"/>
          <a:ext cx="7488832"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79512" y="6021288"/>
            <a:ext cx="1800200" cy="646331"/>
          </a:xfrm>
          <a:prstGeom prst="rect">
            <a:avLst/>
          </a:prstGeom>
          <a:noFill/>
        </p:spPr>
        <p:txBody>
          <a:bodyPr wrap="square" rtlCol="0">
            <a:spAutoFit/>
          </a:bodyPr>
          <a:lstStyle/>
          <a:p>
            <a:r>
              <a:rPr lang="kk-KZ" sz="3600" b="1" dirty="0" smtClean="0">
                <a:effectLst>
                  <a:outerShdw blurRad="38100" dist="38100" dir="2700000" algn="tl">
                    <a:srgbClr val="000000">
                      <a:alpha val="43137"/>
                    </a:srgbClr>
                  </a:outerShdw>
                </a:effectLst>
                <a:latin typeface="Georgia" pitchFamily="18" charset="0"/>
              </a:rPr>
              <a:t>Аудит</a:t>
            </a:r>
            <a:endParaRPr lang="ru-RU" sz="3600" b="1" dirty="0">
              <a:effectLst>
                <a:outerShdw blurRad="38100" dist="38100" dir="2700000" algn="tl">
                  <a:srgbClr val="000000">
                    <a:alpha val="43137"/>
                  </a:srgbClr>
                </a:outerShdw>
              </a:effectLst>
              <a:latin typeface="Georgia" pitchFamily="18" charset="0"/>
            </a:endParaRPr>
          </a:p>
        </p:txBody>
      </p:sp>
      <p:sp>
        <p:nvSpPr>
          <p:cNvPr id="8" name="TextBox 7"/>
          <p:cNvSpPr txBox="1"/>
          <p:nvPr/>
        </p:nvSpPr>
        <p:spPr>
          <a:xfrm>
            <a:off x="2483768" y="6021288"/>
            <a:ext cx="4176464" cy="646331"/>
          </a:xfrm>
          <a:prstGeom prst="rect">
            <a:avLst/>
          </a:prstGeom>
          <a:noFill/>
        </p:spPr>
        <p:txBody>
          <a:bodyPr wrap="square" rtlCol="0">
            <a:spAutoFit/>
          </a:bodyPr>
          <a:lstStyle/>
          <a:p>
            <a:r>
              <a:rPr lang="kk-KZ" sz="3600" b="1" dirty="0" smtClean="0">
                <a:effectLst>
                  <a:outerShdw blurRad="38100" dist="38100" dir="2700000" algn="tl">
                    <a:srgbClr val="000000">
                      <a:alpha val="43137"/>
                    </a:srgbClr>
                  </a:outerShdw>
                </a:effectLst>
                <a:latin typeface="Georgia" pitchFamily="18" charset="0"/>
              </a:rPr>
              <a:t>стратегиясы</a:t>
            </a:r>
            <a:endParaRPr lang="ru-RU" sz="3600" b="1"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rlan\Downloads\Слайд инсветиция\фонС\440408_shirokoformatnye_polnoyekrannye_uzor_bronza_1680x1050_(www.GdeFon.ru).jpg"/>
          <p:cNvPicPr>
            <a:picLocks noChangeAspect="1" noChangeArrowheads="1"/>
          </p:cNvPicPr>
          <p:nvPr/>
        </p:nvPicPr>
        <p:blipFill>
          <a:blip r:embed="rId2" cstate="print"/>
          <a:stretch>
            <a:fillRect/>
          </a:stretch>
        </p:blipFill>
        <p:spPr bwMode="auto">
          <a:xfrm>
            <a:off x="0" y="0"/>
            <a:ext cx="9173210" cy="6858000"/>
          </a:xfrm>
          <a:prstGeom prst="rect">
            <a:avLst/>
          </a:prstGeom>
          <a:noFill/>
        </p:spPr>
      </p:pic>
      <p:sp>
        <p:nvSpPr>
          <p:cNvPr id="7" name="Лента лицом вниз 6"/>
          <p:cNvSpPr/>
          <p:nvPr/>
        </p:nvSpPr>
        <p:spPr>
          <a:xfrm>
            <a:off x="2123728" y="620688"/>
            <a:ext cx="4824536" cy="1512168"/>
          </a:xfrm>
          <a:prstGeom prst="ribbon">
            <a:avLst/>
          </a:prstGeom>
          <a:solidFill>
            <a:schemeClr val="tx1">
              <a:lumMod val="75000"/>
              <a:alpha val="19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8000" b="1" dirty="0" smtClean="0">
                <a:solidFill>
                  <a:schemeClr val="bg1"/>
                </a:solidFill>
              </a:rPr>
              <a:t>3</a:t>
            </a:r>
            <a:endParaRPr lang="ru-RU" sz="8000" b="1" dirty="0">
              <a:solidFill>
                <a:schemeClr val="bg1"/>
              </a:solidFill>
            </a:endParaRPr>
          </a:p>
        </p:txBody>
      </p:sp>
      <p:sp>
        <p:nvSpPr>
          <p:cNvPr id="9" name="Прямоугольник 8"/>
          <p:cNvSpPr/>
          <p:nvPr/>
        </p:nvSpPr>
        <p:spPr>
          <a:xfrm>
            <a:off x="1043608" y="3068960"/>
            <a:ext cx="7200800" cy="923330"/>
          </a:xfrm>
          <a:prstGeom prst="rect">
            <a:avLst/>
          </a:prstGeom>
          <a:noFill/>
          <a:ln>
            <a:noFill/>
          </a:ln>
        </p:spPr>
        <p:txBody>
          <a:bodyPr wrap="square" lIns="91440" tIns="45720" rIns="91440" bIns="45720">
            <a:spAutoFit/>
          </a:bodyPr>
          <a:lstStyle/>
          <a:p>
            <a:pPr algn="ctr"/>
            <a:r>
              <a:rPr lang="kk-KZ" sz="5400" b="1" dirty="0" smtClean="0">
                <a:solidFill>
                  <a:schemeClr val="bg1"/>
                </a:solidFill>
                <a:latin typeface="Georgia" pitchFamily="18" charset="0"/>
              </a:rPr>
              <a:t>Аудит жоспары</a:t>
            </a:r>
            <a:endParaRPr lang="ru-RU" sz="5400" b="1" kern="0" cap="none" spc="0" dirty="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Georgia"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395536" y="476672"/>
            <a:ext cx="8352928" cy="5616624"/>
          </a:xfrm>
        </p:spPr>
        <p:txBody>
          <a:bodyPr>
            <a:noAutofit/>
          </a:bodyPr>
          <a:lstStyle/>
          <a:p>
            <a:r>
              <a:rPr lang="ru-RU" sz="3600" b="1" dirty="0" smtClean="0">
                <a:solidFill>
                  <a:srgbClr val="FFFF00"/>
                </a:solidFill>
                <a:effectLst>
                  <a:outerShdw blurRad="38100" dist="38100" dir="2700000" algn="tl">
                    <a:srgbClr val="000000">
                      <a:alpha val="43137"/>
                    </a:srgbClr>
                  </a:outerShdw>
                </a:effectLst>
                <a:latin typeface="Georgia" pitchFamily="18" charset="0"/>
              </a:rPr>
              <a:t>Аудит жоспары:</a:t>
            </a:r>
          </a:p>
          <a:p>
            <a:endParaRPr lang="ru-RU" sz="2400" b="1" dirty="0" smtClean="0">
              <a:effectLst>
                <a:outerShdw blurRad="38100" dist="38100" dir="2700000" algn="tl">
                  <a:srgbClr val="000000">
                    <a:alpha val="43137"/>
                  </a:srgbClr>
                </a:outerShdw>
              </a:effectLst>
              <a:latin typeface="Georgia" pitchFamily="18" charset="0"/>
            </a:endParaRPr>
          </a:p>
          <a:p>
            <a:r>
              <a:rPr lang="ru-RU" sz="2200" b="1" dirty="0" smtClean="0">
                <a:solidFill>
                  <a:srgbClr val="92D050"/>
                </a:solidFill>
                <a:effectLst>
                  <a:outerShdw blurRad="38100" dist="38100" dir="2700000" algn="tl">
                    <a:srgbClr val="000000">
                      <a:alpha val="43137"/>
                    </a:srgbClr>
                  </a:outerShdw>
                </a:effectLst>
                <a:latin typeface="Georgia" pitchFamily="18" charset="0"/>
              </a:rPr>
              <a:t>315 АХС "Субъект пен оның саласын, маңызды бұрмалаулар тəуекелділігін білу" </a:t>
            </a:r>
            <a:r>
              <a:rPr lang="ru-RU" sz="2200" b="1" dirty="0" smtClean="0">
                <a:effectLst>
                  <a:outerShdw blurRad="38100" dist="38100" dir="2700000" algn="tl">
                    <a:srgbClr val="000000">
                      <a:alpha val="43137"/>
                    </a:srgbClr>
                  </a:outerShdw>
                </a:effectLst>
                <a:latin typeface="Georgia" pitchFamily="18" charset="0"/>
              </a:rPr>
              <a:t>сəйкес маңызды бұрмалауларды анықтауға қажетті жоспарланған аудиторлық шаралардың сипатын, мерзімдері мен ауқымын баяндау</a:t>
            </a:r>
          </a:p>
          <a:p>
            <a:endParaRPr lang="ru-RU" sz="2200" b="1" dirty="0" smtClean="0">
              <a:effectLst>
                <a:outerShdw blurRad="38100" dist="38100" dir="2700000" algn="tl">
                  <a:srgbClr val="000000">
                    <a:alpha val="43137"/>
                  </a:srgbClr>
                </a:outerShdw>
              </a:effectLst>
              <a:latin typeface="Georgia" pitchFamily="18" charset="0"/>
            </a:endParaRPr>
          </a:p>
          <a:p>
            <a:r>
              <a:rPr lang="ru-RU" sz="2200" b="1" dirty="0" smtClean="0">
                <a:solidFill>
                  <a:srgbClr val="92D050"/>
                </a:solidFill>
                <a:effectLst>
                  <a:outerShdw blurRad="38100" dist="38100" dir="2700000" algn="tl">
                    <a:srgbClr val="000000">
                      <a:alpha val="43137"/>
                    </a:srgbClr>
                  </a:outerShdw>
                </a:effectLst>
                <a:latin typeface="Georgia" pitchFamily="18" charset="0"/>
              </a:rPr>
              <a:t>330 АХС "Бағаланған тəуекелділікке қатысты аудиторлық шараларға" </a:t>
            </a:r>
            <a:r>
              <a:rPr lang="ru-RU" sz="2200" b="1" dirty="0" smtClean="0">
                <a:effectLst>
                  <a:outerShdw blurRad="38100" dist="38100" dir="2700000" algn="tl">
                    <a:srgbClr val="000000">
                      <a:alpha val="43137"/>
                    </a:srgbClr>
                  </a:outerShdw>
                </a:effectLst>
                <a:latin typeface="Georgia" pitchFamily="18" charset="0"/>
              </a:rPr>
              <a:t>сəйкес операциялардың сыныбы, айырымы, есеп шоттары мен ашулар бойынша жоспарланған аудиторлық шаралардың сипатын, мерзімдері мен ауқымын баяндау</a:t>
            </a:r>
          </a:p>
          <a:p>
            <a:pPr>
              <a:lnSpc>
                <a:spcPct val="120000"/>
              </a:lnSpc>
              <a:buClr>
                <a:srgbClr val="FF0000"/>
              </a:buClr>
              <a:buSzPct val="150000"/>
            </a:pPr>
            <a:endParaRPr lang="ru-RU" sz="2400" b="1"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PICTURES\Фон\243053_tekstury_tekstura_fon_seryj_zhyoltyj_goluboj_fonov_2560x1440_(www.GdeFon.ru).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graphicFrame>
        <p:nvGraphicFramePr>
          <p:cNvPr id="5" name="Содержимое 4"/>
          <p:cNvGraphicFramePr>
            <a:graphicFrameLocks noGrp="1"/>
          </p:cNvGraphicFramePr>
          <p:nvPr>
            <p:ph sz="quarter" idx="1"/>
          </p:nvPr>
        </p:nvGraphicFramePr>
        <p:xfrm>
          <a:off x="612775" y="476672"/>
          <a:ext cx="8153400"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rlan\Downloads\Слайд инсветиция\фонС\440408_shirokoformatnye_polnoyekrannye_uzor_bronza_1680x1050_(www.GdeFon.ru).jpg"/>
          <p:cNvPicPr>
            <a:picLocks noChangeAspect="1" noChangeArrowheads="1"/>
          </p:cNvPicPr>
          <p:nvPr/>
        </p:nvPicPr>
        <p:blipFill>
          <a:blip r:embed="rId2" cstate="print"/>
          <a:stretch>
            <a:fillRect/>
          </a:stretch>
        </p:blipFill>
        <p:spPr bwMode="auto">
          <a:xfrm>
            <a:off x="0" y="0"/>
            <a:ext cx="9173210" cy="6858000"/>
          </a:xfrm>
          <a:prstGeom prst="rect">
            <a:avLst/>
          </a:prstGeom>
          <a:noFill/>
        </p:spPr>
      </p:pic>
      <p:sp>
        <p:nvSpPr>
          <p:cNvPr id="7" name="Лента лицом вниз 6"/>
          <p:cNvSpPr/>
          <p:nvPr/>
        </p:nvSpPr>
        <p:spPr>
          <a:xfrm>
            <a:off x="2123728" y="620688"/>
            <a:ext cx="4824536" cy="1512168"/>
          </a:xfrm>
          <a:prstGeom prst="ribbon">
            <a:avLst/>
          </a:prstGeom>
          <a:solidFill>
            <a:schemeClr val="tx1">
              <a:lumMod val="75000"/>
              <a:alpha val="19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8000" b="1" dirty="0" smtClean="0">
                <a:solidFill>
                  <a:schemeClr val="bg1"/>
                </a:solidFill>
              </a:rPr>
              <a:t>4</a:t>
            </a:r>
            <a:endParaRPr lang="ru-RU" sz="8000" b="1" dirty="0">
              <a:solidFill>
                <a:schemeClr val="bg1"/>
              </a:solidFill>
            </a:endParaRPr>
          </a:p>
        </p:txBody>
      </p:sp>
      <p:sp>
        <p:nvSpPr>
          <p:cNvPr id="9" name="Прямоугольник 8"/>
          <p:cNvSpPr/>
          <p:nvPr/>
        </p:nvSpPr>
        <p:spPr>
          <a:xfrm>
            <a:off x="395536" y="2708920"/>
            <a:ext cx="8424936" cy="3416320"/>
          </a:xfrm>
          <a:prstGeom prst="rect">
            <a:avLst/>
          </a:prstGeom>
          <a:noFill/>
          <a:ln>
            <a:noFill/>
          </a:ln>
        </p:spPr>
        <p:txBody>
          <a:bodyPr wrap="square" lIns="91440" tIns="45720" rIns="91440" bIns="45720">
            <a:spAutoFit/>
          </a:bodyPr>
          <a:lstStyle/>
          <a:p>
            <a:pPr algn="ctr"/>
            <a:r>
              <a:rPr lang="kk-KZ" sz="5400" b="1" dirty="0" smtClean="0">
                <a:solidFill>
                  <a:schemeClr val="bg1"/>
                </a:solidFill>
                <a:latin typeface="Georgia" pitchFamily="18" charset="0"/>
              </a:rPr>
              <a:t>Аудиттің жалпы жоспарындағы жəне бағдарламасындағы өзгерістер</a:t>
            </a:r>
            <a:endParaRPr lang="ru-RU" sz="5400" b="1" kern="0" cap="none" spc="0" dirty="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Georgia"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467544" y="260648"/>
            <a:ext cx="8352928" cy="5616624"/>
          </a:xfrm>
        </p:spPr>
        <p:txBody>
          <a:bodyPr>
            <a:noAutofit/>
          </a:bodyPr>
          <a:lstStyle/>
          <a:p>
            <a:pPr>
              <a:lnSpc>
                <a:spcPct val="120000"/>
              </a:lnSpc>
              <a:buClr>
                <a:srgbClr val="FF0000"/>
              </a:buClr>
              <a:buSzPct val="150000"/>
              <a:buFont typeface="Wingdings" pitchFamily="2" charset="2"/>
              <a:buChar char="ü"/>
            </a:pPr>
            <a:r>
              <a:rPr lang="en-US" sz="2400" b="1" dirty="0" smtClean="0">
                <a:effectLst>
                  <a:outerShdw blurRad="38100" dist="38100" dir="2700000" algn="tl">
                    <a:srgbClr val="000000">
                      <a:alpha val="43137"/>
                    </a:srgbClr>
                  </a:outerShdw>
                </a:effectLst>
                <a:latin typeface="Georgia" pitchFamily="18" charset="0"/>
              </a:rPr>
              <a:t> </a:t>
            </a:r>
            <a:r>
              <a:rPr lang="ru-RU" sz="2000" b="1" dirty="0" smtClean="0">
                <a:latin typeface="Georgia" pitchFamily="18" charset="0"/>
              </a:rPr>
              <a:t>Аудитор жоба бойынша команда мүшелері жұмысының сипатын, мерзімдері мен ауқымын </a:t>
            </a:r>
            <a:r>
              <a:rPr lang="ru-RU" sz="2000" b="1" dirty="0" smtClean="0">
                <a:solidFill>
                  <a:srgbClr val="FFFF00"/>
                </a:solidFill>
                <a:latin typeface="Georgia" pitchFamily="18" charset="0"/>
              </a:rPr>
              <a:t>бағыттау, бақылау </a:t>
            </a:r>
            <a:r>
              <a:rPr lang="ru-RU" sz="2000" b="1" dirty="0" smtClean="0">
                <a:latin typeface="Georgia" pitchFamily="18" charset="0"/>
              </a:rPr>
              <a:t>жəне </a:t>
            </a:r>
            <a:r>
              <a:rPr lang="ru-RU" sz="2000" b="1" dirty="0" smtClean="0">
                <a:solidFill>
                  <a:srgbClr val="FFFF00"/>
                </a:solidFill>
                <a:latin typeface="Georgia" pitchFamily="18" charset="0"/>
              </a:rPr>
              <a:t>шолуы</a:t>
            </a:r>
            <a:r>
              <a:rPr lang="ru-RU" sz="2000" b="1" dirty="0" smtClean="0">
                <a:latin typeface="Georgia" pitchFamily="18" charset="0"/>
              </a:rPr>
              <a:t> қажет</a:t>
            </a:r>
          </a:p>
          <a:p>
            <a:pPr>
              <a:lnSpc>
                <a:spcPct val="120000"/>
              </a:lnSpc>
              <a:buClr>
                <a:srgbClr val="FF0000"/>
              </a:buClr>
              <a:buSzPct val="150000"/>
            </a:pPr>
            <a:endParaRPr lang="ru-RU" sz="1800" b="1" dirty="0" smtClean="0">
              <a:latin typeface="Georgia" pitchFamily="18" charset="0"/>
            </a:endParaRPr>
          </a:p>
          <a:p>
            <a:pPr>
              <a:lnSpc>
                <a:spcPct val="120000"/>
              </a:lnSpc>
              <a:buClr>
                <a:srgbClr val="FF0000"/>
              </a:buClr>
              <a:buSzPct val="150000"/>
              <a:buFont typeface="Wingdings" pitchFamily="2" charset="2"/>
              <a:buChar char="ü"/>
            </a:pPr>
            <a:r>
              <a:rPr lang="ru-RU" sz="1800" b="1" dirty="0" smtClean="0">
                <a:effectLst>
                  <a:outerShdw blurRad="38100" dist="38100" dir="2700000" algn="tl">
                    <a:srgbClr val="000000">
                      <a:alpha val="43137"/>
                    </a:srgbClr>
                  </a:outerShdw>
                </a:effectLst>
                <a:latin typeface="Georgia" pitchFamily="18" charset="0"/>
              </a:rPr>
              <a:t> </a:t>
            </a:r>
            <a:r>
              <a:rPr lang="ru-RU" sz="1800" b="1" dirty="0" smtClean="0">
                <a:latin typeface="Georgia" pitchFamily="18" charset="0"/>
              </a:rPr>
              <a:t>Бағыттау, бақылау жəне шолу келес</a:t>
            </a:r>
            <a:r>
              <a:rPr lang="kk-KZ" sz="1800" b="1" dirty="0" smtClean="0">
                <a:latin typeface="Georgia" pitchFamily="18" charset="0"/>
              </a:rPr>
              <a:t>і факторларға байланысты:</a:t>
            </a:r>
          </a:p>
          <a:p>
            <a:pPr>
              <a:lnSpc>
                <a:spcPct val="120000"/>
              </a:lnSpc>
              <a:buClr>
                <a:srgbClr val="FF0000"/>
              </a:buClr>
              <a:buSzPct val="150000"/>
              <a:buFont typeface="Wingdings" pitchFamily="2" charset="2"/>
              <a:buChar char="§"/>
            </a:pPr>
            <a:r>
              <a:rPr lang="kk-KZ" sz="1800" b="1" dirty="0" smtClean="0">
                <a:latin typeface="Georgia" pitchFamily="18" charset="0"/>
              </a:rPr>
              <a:t>   </a:t>
            </a:r>
            <a:r>
              <a:rPr lang="ru-RU" sz="1800" b="1" dirty="0" smtClean="0">
                <a:latin typeface="Georgia" pitchFamily="18" charset="0"/>
              </a:rPr>
              <a:t>субъектінің күрделілігі мен көлемі </a:t>
            </a:r>
          </a:p>
          <a:p>
            <a:pPr>
              <a:lnSpc>
                <a:spcPct val="120000"/>
              </a:lnSpc>
              <a:buClr>
                <a:srgbClr val="FF0000"/>
              </a:buClr>
              <a:buSzPct val="150000"/>
              <a:buFont typeface="Wingdings" pitchFamily="2" charset="2"/>
              <a:buChar char="§"/>
            </a:pPr>
            <a:r>
              <a:rPr lang="ru-RU" sz="1800" b="1" dirty="0" smtClean="0">
                <a:latin typeface="Georgia" pitchFamily="18" charset="0"/>
              </a:rPr>
              <a:t>   аудит баптары</a:t>
            </a:r>
          </a:p>
          <a:p>
            <a:pPr>
              <a:lnSpc>
                <a:spcPct val="120000"/>
              </a:lnSpc>
              <a:buClr>
                <a:srgbClr val="FF0000"/>
              </a:buClr>
              <a:buSzPct val="150000"/>
              <a:buFont typeface="Wingdings" pitchFamily="2" charset="2"/>
              <a:buChar char="§"/>
            </a:pPr>
            <a:r>
              <a:rPr lang="ru-RU" sz="1800" b="1" dirty="0" smtClean="0">
                <a:latin typeface="Georgia" pitchFamily="18" charset="0"/>
              </a:rPr>
              <a:t>   маңызды бұрмалаулар тəуекелділігі</a:t>
            </a:r>
          </a:p>
          <a:p>
            <a:pPr>
              <a:lnSpc>
                <a:spcPct val="120000"/>
              </a:lnSpc>
              <a:buClr>
                <a:srgbClr val="FF0000"/>
              </a:buClr>
              <a:buSzPct val="150000"/>
              <a:buFont typeface="Wingdings" pitchFamily="2" charset="2"/>
              <a:buChar char="§"/>
            </a:pPr>
            <a:r>
              <a:rPr lang="ru-RU" sz="1800" b="1" dirty="0" smtClean="0">
                <a:latin typeface="Georgia" pitchFamily="18" charset="0"/>
              </a:rPr>
              <a:t>   аудиторлық жұмысты орындайтын тұлғаның компетенттігі</a:t>
            </a:r>
            <a:endParaRPr lang="kk-KZ" sz="1800" b="1" dirty="0" smtClean="0">
              <a:latin typeface="Georgia" pitchFamily="18" charset="0"/>
            </a:endParaRPr>
          </a:p>
          <a:p>
            <a:pPr>
              <a:lnSpc>
                <a:spcPct val="120000"/>
              </a:lnSpc>
              <a:buClr>
                <a:srgbClr val="FF0000"/>
              </a:buClr>
              <a:buSzPct val="150000"/>
            </a:pPr>
            <a:endParaRPr lang="ru-RU" sz="2400" b="1"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395536" y="260648"/>
            <a:ext cx="8352928" cy="5616624"/>
          </a:xfrm>
        </p:spPr>
        <p:txBody>
          <a:bodyPr>
            <a:noAutofit/>
          </a:bodyPr>
          <a:lstStyle/>
          <a:p>
            <a:pPr>
              <a:lnSpc>
                <a:spcPct val="120000"/>
              </a:lnSpc>
              <a:buClr>
                <a:srgbClr val="FF0000"/>
              </a:buClr>
              <a:buSzPct val="150000"/>
              <a:buFont typeface="Wingdings" pitchFamily="2" charset="2"/>
              <a:buChar char="ü"/>
            </a:pPr>
            <a:r>
              <a:rPr lang="en-US" sz="2400" b="1" dirty="0" smtClean="0">
                <a:effectLst>
                  <a:outerShdw blurRad="38100" dist="38100" dir="2700000" algn="tl">
                    <a:srgbClr val="000000">
                      <a:alpha val="43137"/>
                    </a:srgbClr>
                  </a:outerShdw>
                </a:effectLst>
                <a:latin typeface="Georgia" pitchFamily="18" charset="0"/>
              </a:rPr>
              <a:t> </a:t>
            </a:r>
            <a:r>
              <a:rPr lang="ru-RU" sz="2400" b="1" dirty="0" smtClean="0">
                <a:effectLst>
                  <a:outerShdw blurRad="38100" dist="38100" dir="2700000" algn="tl">
                    <a:srgbClr val="000000">
                      <a:alpha val="43137"/>
                    </a:srgbClr>
                  </a:outerShdw>
                </a:effectLst>
                <a:latin typeface="Georgia" pitchFamily="18" charset="0"/>
              </a:rPr>
              <a:t>Кішігірім субъектілер аудитінде аудитті толықтай </a:t>
            </a:r>
            <a:r>
              <a:rPr lang="ru-RU" sz="2400" b="1" dirty="0" smtClean="0">
                <a:solidFill>
                  <a:srgbClr val="FFFF00"/>
                </a:solidFill>
                <a:effectLst>
                  <a:outerShdw blurRad="38100" dist="38100" dir="2700000" algn="tl">
                    <a:srgbClr val="000000">
                      <a:alpha val="43137"/>
                    </a:srgbClr>
                  </a:outerShdw>
                </a:effectLst>
                <a:latin typeface="Georgia" pitchFamily="18" charset="0"/>
              </a:rPr>
              <a:t>жоба бойынша серіктес </a:t>
            </a:r>
            <a:r>
              <a:rPr lang="ru-RU" sz="2400" b="1" dirty="0" smtClean="0">
                <a:effectLst>
                  <a:outerShdw blurRad="38100" dist="38100" dir="2700000" algn="tl">
                    <a:srgbClr val="000000">
                      <a:alpha val="43137"/>
                    </a:srgbClr>
                  </a:outerShdw>
                </a:effectLst>
                <a:latin typeface="Georgia" pitchFamily="18" charset="0"/>
              </a:rPr>
              <a:t>(жеке тəжірибесі бар кəсіби бухгалтер) орындайды</a:t>
            </a:r>
          </a:p>
          <a:p>
            <a:pPr>
              <a:lnSpc>
                <a:spcPct val="120000"/>
              </a:lnSpc>
              <a:buClr>
                <a:srgbClr val="FF0000"/>
              </a:buClr>
              <a:buSzPct val="150000"/>
            </a:pPr>
            <a:endParaRPr lang="ru-RU" sz="2400" b="1" dirty="0" smtClean="0">
              <a:effectLst>
                <a:outerShdw blurRad="38100" dist="38100" dir="2700000" algn="tl">
                  <a:srgbClr val="000000">
                    <a:alpha val="43137"/>
                  </a:srgbClr>
                </a:outerShdw>
              </a:effectLst>
              <a:latin typeface="Georgia" pitchFamily="18" charset="0"/>
            </a:endParaRPr>
          </a:p>
          <a:p>
            <a:pPr>
              <a:lnSpc>
                <a:spcPct val="120000"/>
              </a:lnSpc>
              <a:buClr>
                <a:srgbClr val="FF0000"/>
              </a:buClr>
              <a:buSzPct val="150000"/>
              <a:buFont typeface="Wingdings" pitchFamily="2" charset="2"/>
              <a:buChar char="ü"/>
            </a:pPr>
            <a:r>
              <a:rPr lang="kk-KZ" sz="2400" b="1" dirty="0" smtClean="0">
                <a:effectLst>
                  <a:outerShdw blurRad="38100" dist="38100" dir="2700000" algn="tl">
                    <a:srgbClr val="000000">
                      <a:alpha val="43137"/>
                    </a:srgbClr>
                  </a:outerShdw>
                </a:effectLst>
                <a:latin typeface="Georgia" pitchFamily="18" charset="0"/>
              </a:rPr>
              <a:t> </a:t>
            </a:r>
            <a:r>
              <a:rPr lang="ru-RU" sz="2400" b="1" dirty="0" smtClean="0">
                <a:effectLst>
                  <a:outerShdw blurRad="38100" dist="38100" dir="2700000" algn="tl">
                    <a:srgbClr val="000000">
                      <a:alpha val="43137"/>
                    </a:srgbClr>
                  </a:outerShdw>
                </a:effectLst>
                <a:latin typeface="Georgia" pitchFamily="18" charset="0"/>
              </a:rPr>
              <a:t>Бұл жағдайда жоба бойынша команда мүшелері жұмысының сипатын, мерзімдері мен ауқымын бағыттау, бақылау қажеттілігі қарастырылмайды</a:t>
            </a:r>
            <a:endParaRPr lang="ru-RU" sz="2400" b="1"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комп\Desktop\Менеджмент магистратура\менеджмент фото\images (10).jpg"/>
          <p:cNvPicPr>
            <a:picLocks noChangeAspect="1" noChangeArrowheads="1"/>
          </p:cNvPicPr>
          <p:nvPr/>
        </p:nvPicPr>
        <p:blipFill>
          <a:blip r:embed="rId2" cstate="print"/>
          <a:srcRect/>
          <a:stretch>
            <a:fillRect/>
          </a:stretch>
        </p:blipFill>
        <p:spPr bwMode="auto">
          <a:xfrm>
            <a:off x="395536" y="4077072"/>
            <a:ext cx="2466975" cy="1847850"/>
          </a:xfrm>
          <a:prstGeom prst="rect">
            <a:avLst/>
          </a:prstGeom>
          <a:noFill/>
        </p:spPr>
      </p:pic>
      <p:pic>
        <p:nvPicPr>
          <p:cNvPr id="1027" name="Picture 3" descr="C:\Users\комп\Desktop\Менеджмент магистратура\менеджмент фото\images (15).jpg"/>
          <p:cNvPicPr>
            <a:picLocks noChangeAspect="1" noChangeArrowheads="1"/>
          </p:cNvPicPr>
          <p:nvPr/>
        </p:nvPicPr>
        <p:blipFill>
          <a:blip r:embed="rId3" cstate="print"/>
          <a:srcRect/>
          <a:stretch>
            <a:fillRect/>
          </a:stretch>
        </p:blipFill>
        <p:spPr bwMode="auto">
          <a:xfrm>
            <a:off x="6660232" y="260648"/>
            <a:ext cx="2143125" cy="2133600"/>
          </a:xfrm>
          <a:prstGeom prst="rect">
            <a:avLst/>
          </a:prstGeom>
          <a:noFill/>
        </p:spPr>
      </p:pic>
      <p:sp>
        <p:nvSpPr>
          <p:cNvPr id="4" name="Подзаголовок 3"/>
          <p:cNvSpPr>
            <a:spLocks noGrp="1"/>
          </p:cNvSpPr>
          <p:nvPr>
            <p:ph type="subTitle" idx="1"/>
          </p:nvPr>
        </p:nvSpPr>
        <p:spPr>
          <a:xfrm>
            <a:off x="395536" y="260648"/>
            <a:ext cx="8352928" cy="5616624"/>
          </a:xfrm>
        </p:spPr>
        <p:txBody>
          <a:bodyPr>
            <a:noAutofit/>
          </a:bodyPr>
          <a:lstStyle/>
          <a:p>
            <a:pPr>
              <a:lnSpc>
                <a:spcPct val="120000"/>
              </a:lnSpc>
              <a:buClr>
                <a:srgbClr val="FF0000"/>
              </a:buClr>
              <a:buSzPct val="150000"/>
            </a:pPr>
            <a:endParaRPr lang="ru-RU" sz="2000" b="1" dirty="0" smtClean="0">
              <a:latin typeface="Georgia" pitchFamily="18" charset="0"/>
            </a:endParaRPr>
          </a:p>
          <a:p>
            <a:pPr>
              <a:buClr>
                <a:srgbClr val="FF0000"/>
              </a:buClr>
              <a:buSzPct val="150000"/>
            </a:pPr>
            <a:r>
              <a:rPr lang="ru-RU" sz="2000" b="1" dirty="0" smtClean="0">
                <a:latin typeface="Georgia" pitchFamily="18" charset="0"/>
              </a:rPr>
              <a:t>Аудитор аудиттің жалпы стратегиясы мен</a:t>
            </a:r>
          </a:p>
          <a:p>
            <a:pPr>
              <a:buClr>
                <a:srgbClr val="FF0000"/>
              </a:buClr>
              <a:buSzPct val="150000"/>
            </a:pPr>
            <a:r>
              <a:rPr lang="ru-RU" sz="2000" b="1" dirty="0" smtClean="0">
                <a:latin typeface="Georgia" pitchFamily="18" charset="0"/>
              </a:rPr>
              <a:t>аудит жоспарын </a:t>
            </a:r>
            <a:r>
              <a:rPr lang="ru-RU" sz="2000" b="1" dirty="0" smtClean="0">
                <a:solidFill>
                  <a:srgbClr val="FFFF00"/>
                </a:solidFill>
                <a:latin typeface="Georgia" pitchFamily="18" charset="0"/>
              </a:rPr>
              <a:t>құжаттауы тиіс</a:t>
            </a:r>
            <a:r>
              <a:rPr lang="ru-RU" sz="2000" b="1" dirty="0" smtClean="0">
                <a:latin typeface="Georgia" pitchFamily="18" charset="0"/>
              </a:rPr>
              <a:t>.</a:t>
            </a:r>
            <a:r>
              <a:rPr lang="kk-KZ" sz="2000" b="1" dirty="0" smtClean="0">
                <a:latin typeface="Georgia" pitchFamily="18" charset="0"/>
              </a:rPr>
              <a:t> Оған аудит</a:t>
            </a:r>
          </a:p>
          <a:p>
            <a:pPr>
              <a:buClr>
                <a:srgbClr val="FF0000"/>
              </a:buClr>
              <a:buSzPct val="150000"/>
            </a:pPr>
            <a:r>
              <a:rPr lang="kk-KZ" sz="2000" b="1" dirty="0" smtClean="0">
                <a:latin typeface="Georgia" pitchFamily="18" charset="0"/>
              </a:rPr>
              <a:t>келісімін орындау барысында жасалған </a:t>
            </a:r>
          </a:p>
          <a:p>
            <a:pPr>
              <a:buClr>
                <a:srgbClr val="FF0000"/>
              </a:buClr>
              <a:buSzPct val="150000"/>
            </a:pPr>
            <a:r>
              <a:rPr lang="kk-KZ" sz="2000" b="1" dirty="0" smtClean="0">
                <a:latin typeface="Georgia" pitchFamily="18" charset="0"/>
              </a:rPr>
              <a:t>барлық маңызды өзгерістер енгізіледі. </a:t>
            </a:r>
          </a:p>
          <a:p>
            <a:pPr>
              <a:buClr>
                <a:srgbClr val="FF0000"/>
              </a:buClr>
              <a:buSzPct val="150000"/>
            </a:pPr>
            <a:r>
              <a:rPr lang="kk-KZ" sz="2000" b="1" dirty="0" smtClean="0">
                <a:latin typeface="Georgia" pitchFamily="18" charset="0"/>
              </a:rPr>
              <a:t>Аудиттің жалпы стратегиясын құжаттауда аудиттің қажетті</a:t>
            </a:r>
          </a:p>
          <a:p>
            <a:pPr>
              <a:buClr>
                <a:srgbClr val="FF0000"/>
              </a:buClr>
              <a:buSzPct val="150000"/>
            </a:pPr>
            <a:r>
              <a:rPr lang="kk-KZ" sz="2000" b="1" dirty="0" smtClean="0">
                <a:latin typeface="Georgia" pitchFamily="18" charset="0"/>
              </a:rPr>
              <a:t> деңгейде жоспарлануына жəне команда мүшелерін </a:t>
            </a:r>
          </a:p>
          <a:p>
            <a:pPr>
              <a:buClr>
                <a:srgbClr val="FF0000"/>
              </a:buClr>
              <a:buSzPct val="150000"/>
            </a:pPr>
            <a:r>
              <a:rPr lang="kk-KZ" sz="2000" b="1" dirty="0" smtClean="0">
                <a:latin typeface="Georgia" pitchFamily="18" charset="0"/>
              </a:rPr>
              <a:t>ақпараттауға қажетті барлық шешімдер қамтылуы керек </a:t>
            </a:r>
          </a:p>
          <a:p>
            <a:pPr>
              <a:buClr>
                <a:srgbClr val="FF0000"/>
              </a:buClr>
              <a:buSzPct val="150000"/>
            </a:pPr>
            <a:endParaRPr lang="kk-KZ" sz="2000" b="1" dirty="0" smtClean="0">
              <a:latin typeface="Georgia" pitchFamily="18" charset="0"/>
            </a:endParaRPr>
          </a:p>
          <a:p>
            <a:pPr algn="r">
              <a:buClr>
                <a:srgbClr val="FF0000"/>
              </a:buClr>
              <a:buSzPct val="150000"/>
            </a:pPr>
            <a:r>
              <a:rPr lang="kk-KZ" sz="2000" b="1" dirty="0" smtClean="0">
                <a:latin typeface="Georgia" pitchFamily="18" charset="0"/>
              </a:rPr>
              <a:t>                                        </a:t>
            </a:r>
            <a:r>
              <a:rPr lang="kk-KZ" sz="2000" b="1" dirty="0" smtClean="0">
                <a:solidFill>
                  <a:srgbClr val="FFFF00"/>
                </a:solidFill>
                <a:latin typeface="Georgia" pitchFamily="18" charset="0"/>
              </a:rPr>
              <a:t>Құжаттаудың ауқымы мен үлгісі   </a:t>
            </a:r>
          </a:p>
          <a:p>
            <a:pPr algn="r">
              <a:buClr>
                <a:srgbClr val="FF0000"/>
              </a:buClr>
              <a:buSzPct val="150000"/>
            </a:pPr>
            <a:r>
              <a:rPr lang="kk-KZ" sz="2000" b="1" dirty="0" smtClean="0">
                <a:latin typeface="Georgia" pitchFamily="18" charset="0"/>
              </a:rPr>
              <a:t>                                        субъектінің көлемі мен күрделілігіне,</a:t>
            </a:r>
          </a:p>
          <a:p>
            <a:pPr algn="r">
              <a:buClr>
                <a:srgbClr val="FF0000"/>
              </a:buClr>
              <a:buSzPct val="150000"/>
            </a:pPr>
            <a:r>
              <a:rPr lang="kk-KZ" sz="2000" b="1" dirty="0" smtClean="0">
                <a:latin typeface="Georgia" pitchFamily="18" charset="0"/>
              </a:rPr>
              <a:t>                                        маңыздылығына, басқа құжаттаманың </a:t>
            </a:r>
          </a:p>
          <a:p>
            <a:pPr algn="r">
              <a:buClr>
                <a:srgbClr val="FF0000"/>
              </a:buClr>
              <a:buSzPct val="150000"/>
            </a:pPr>
            <a:r>
              <a:rPr lang="kk-KZ" sz="2000" b="1" dirty="0" smtClean="0">
                <a:latin typeface="Georgia" pitchFamily="18" charset="0"/>
              </a:rPr>
              <a:t>                                        ауқымына байланысты</a:t>
            </a:r>
            <a:endParaRPr lang="ru-RU" sz="2000" b="1"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комп\Desktop\Менеджмент магистратура\менеджмент фото\загруженное (3).jpg"/>
          <p:cNvPicPr>
            <a:picLocks noChangeAspect="1" noChangeArrowheads="1"/>
          </p:cNvPicPr>
          <p:nvPr/>
        </p:nvPicPr>
        <p:blipFill>
          <a:blip r:embed="rId2" cstate="print">
            <a:lum bright="23000"/>
          </a:blip>
          <a:srcRect/>
          <a:stretch>
            <a:fillRect/>
          </a:stretch>
        </p:blipFill>
        <p:spPr bwMode="auto">
          <a:xfrm>
            <a:off x="0" y="0"/>
            <a:ext cx="9144000" cy="6849174"/>
          </a:xfrm>
          <a:prstGeom prst="rect">
            <a:avLst/>
          </a:prstGeom>
          <a:noFill/>
        </p:spPr>
      </p:pic>
      <p:sp>
        <p:nvSpPr>
          <p:cNvPr id="4" name="Подзаголовок 3"/>
          <p:cNvSpPr>
            <a:spLocks noGrp="1"/>
          </p:cNvSpPr>
          <p:nvPr>
            <p:ph type="subTitle" idx="1"/>
          </p:nvPr>
        </p:nvSpPr>
        <p:spPr>
          <a:xfrm>
            <a:off x="395536" y="260648"/>
            <a:ext cx="8352928" cy="5616624"/>
          </a:xfrm>
        </p:spPr>
        <p:txBody>
          <a:bodyPr>
            <a:noAutofit/>
          </a:bodyPr>
          <a:lstStyle/>
          <a:p>
            <a:pPr algn="ctr">
              <a:lnSpc>
                <a:spcPct val="120000"/>
              </a:lnSpc>
              <a:buClr>
                <a:srgbClr val="FF0000"/>
              </a:buClr>
              <a:buSzPct val="150000"/>
            </a:pPr>
            <a:r>
              <a:rPr lang="kk-KZ" sz="2400" b="1" dirty="0" smtClean="0">
                <a:solidFill>
                  <a:schemeClr val="bg1"/>
                </a:solidFill>
                <a:effectLst>
                  <a:outerShdw blurRad="38100" dist="38100" dir="2700000" algn="tl">
                    <a:srgbClr val="000000">
                      <a:alpha val="43137"/>
                    </a:srgbClr>
                  </a:outerShdw>
                </a:effectLst>
                <a:latin typeface="Georgia" pitchFamily="18" charset="0"/>
              </a:rPr>
              <a:t>Аудитор жоспарлау элементтерін басқару өкілеттігіне ие тұлғалар жəне субъект </a:t>
            </a:r>
            <a:r>
              <a:rPr lang="kk-KZ" sz="2400" b="1" dirty="0" smtClean="0">
                <a:solidFill>
                  <a:srgbClr val="FFFF00"/>
                </a:solidFill>
                <a:effectLst>
                  <a:outerShdw blurRad="38100" dist="38100" dir="2700000" algn="tl">
                    <a:srgbClr val="000000">
                      <a:alpha val="43137"/>
                    </a:srgbClr>
                  </a:outerShdw>
                </a:effectLst>
                <a:latin typeface="Georgia" pitchFamily="18" charset="0"/>
              </a:rPr>
              <a:t>басшылығымен талқылайды.</a:t>
            </a:r>
            <a:r>
              <a:rPr lang="kk-KZ" sz="2400" b="1" dirty="0" smtClean="0">
                <a:solidFill>
                  <a:schemeClr val="bg1"/>
                </a:solidFill>
                <a:effectLst>
                  <a:outerShdw blurRad="38100" dist="38100" dir="2700000" algn="tl">
                    <a:srgbClr val="000000">
                      <a:alpha val="43137"/>
                    </a:srgbClr>
                  </a:outerShdw>
                </a:effectLst>
                <a:latin typeface="Georgia" pitchFamily="18" charset="0"/>
              </a:rPr>
              <a:t> Бұл субъектінің басқару өкілеттігіне ие тұлғаларды міндетті түрде хабардар ету үрдісінің ажырамас бөлігі болып табылады. Басқару өкілеттігіне ие тұлғалардың талқылауы əдетте аудиттің жалпы стратегиясын, аудит мерзімін, барлық байланысты шектеулерді немесе қосымша талаптарды қамтиды</a:t>
            </a:r>
            <a:endParaRPr lang="ru-RU" sz="2400" b="1" dirty="0" smtClean="0">
              <a:solidFill>
                <a:schemeClr val="bg1"/>
              </a:solidFill>
              <a:effectLst>
                <a:outerShdw blurRad="38100" dist="38100" dir="2700000" algn="tl">
                  <a:srgbClr val="000000">
                    <a:alpha val="43137"/>
                  </a:srgbClr>
                </a:outerShdw>
              </a:effectLst>
              <a:latin typeface="Georgia" pitchFamily="18" charset="0"/>
            </a:endParaRPr>
          </a:p>
          <a:p>
            <a:pPr algn="ctr">
              <a:lnSpc>
                <a:spcPct val="120000"/>
              </a:lnSpc>
              <a:buClr>
                <a:srgbClr val="FF0000"/>
              </a:buClr>
              <a:buSzPct val="150000"/>
            </a:pPr>
            <a:endParaRPr lang="ru-RU" sz="2400" b="1" dirty="0">
              <a:solidFill>
                <a:schemeClr val="bg1"/>
              </a:solidFill>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rlan\Desktop\Мекебай Ерлан Нурланович\2-й курс\маркетинг\талдау\452877_sinij_goluboj_cvet_fon_more_stena_volna_1680x1050_(www.GdeFon.ru).jpg"/>
          <p:cNvPicPr>
            <a:picLocks noChangeAspect="1" noChangeArrowheads="1"/>
          </p:cNvPicPr>
          <p:nvPr/>
        </p:nvPicPr>
        <p:blipFill>
          <a:blip r:embed="rId2" cstate="print">
            <a:lum bright="-10000"/>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0" y="620688"/>
            <a:ext cx="9144000" cy="5688632"/>
          </a:xfrm>
        </p:spPr>
        <p:txBody>
          <a:bodyPr>
            <a:normAutofit/>
          </a:bodyPr>
          <a:lstStyle/>
          <a:p>
            <a:pPr algn="ctr"/>
            <a:r>
              <a:rPr lang="ru-RU" b="1" dirty="0" smtClean="0">
                <a:solidFill>
                  <a:srgbClr val="92D050"/>
                </a:solidFill>
                <a:effectLst>
                  <a:outerShdw blurRad="38100" dist="38100" dir="2700000" algn="tl">
                    <a:srgbClr val="000000">
                      <a:alpha val="43137"/>
                    </a:srgbClr>
                  </a:outerShdw>
                </a:effectLst>
                <a:latin typeface="Georgia" pitchFamily="18" charset="0"/>
              </a:rPr>
              <a:t>Назарларыңызға рахмет !!!</a:t>
            </a:r>
            <a:br>
              <a:rPr lang="ru-RU" b="1" dirty="0" smtClean="0">
                <a:solidFill>
                  <a:srgbClr val="92D050"/>
                </a:solidFill>
                <a:effectLst>
                  <a:outerShdw blurRad="38100" dist="38100" dir="2700000" algn="tl">
                    <a:srgbClr val="000000">
                      <a:alpha val="43137"/>
                    </a:srgbClr>
                  </a:outerShdw>
                </a:effectLst>
                <a:latin typeface="Georgia" pitchFamily="18" charset="0"/>
              </a:rPr>
            </a:br>
            <a:endParaRPr lang="ru-RU" b="1" dirty="0">
              <a:solidFill>
                <a:srgbClr val="92D050"/>
              </a:solidFill>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179</TotalTime>
  <Words>492</Words>
  <Application>Microsoft Office PowerPoint</Application>
  <PresentationFormat>Экран (4:3)</PresentationFormat>
  <Paragraphs>86</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Обычная</vt:lpstr>
      <vt:lpstr> Қаржылық есептілік аудитін жоспарлау</vt:lpstr>
      <vt:lpstr>Мақсат:  Қаржылық есептілік аудитін жоспарлау стандарттарын қолдану тәртібі мен мазмұнын қарастыру </vt:lpstr>
      <vt:lpstr>  Қарастырылатын сұрақтар:  1. Келісім бойынша алдын алу жұмыстары 2. Аудиттің жалпы стратегиясы 3. Аудит жоспары 4. Аудиттің жалпы жоспарындағы жəне бағдарламасындағы өзгерістер      </vt:lpstr>
      <vt:lpstr>“Жоспарлау” –  жалпы стратегия жасау жəне аудиттің күтілетін сипатына, мерзімі мен көлеміне аудиторлық тəуекелділік деңгейін төмендетуге түбегейлі амал-əрекет жасау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Қаржылық есептілік аудитін жоспарлау</dc:title>
  <dc:creator>Meruyert</dc:creator>
  <cp:lastModifiedBy>User</cp:lastModifiedBy>
  <cp:revision>21</cp:revision>
  <dcterms:created xsi:type="dcterms:W3CDTF">2014-10-20T04:07:11Z</dcterms:created>
  <dcterms:modified xsi:type="dcterms:W3CDTF">2016-10-06T09:14:01Z</dcterms:modified>
</cp:coreProperties>
</file>